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embeddedFontLst>
    <p:embeddedFont>
      <p:font typeface="Raleway"/>
      <p:regular r:id="rId19"/>
      <p:bold r:id="rId20"/>
      <p:italic r:id="rId21"/>
      <p:boldItalic r:id="rId22"/>
    </p:embeddedFont>
    <p:embeddedFont>
      <p:font typeface="Lat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73E2514-34E4-45F0-8604-81EB373A7727}">
  <a:tblStyle styleId="{C73E2514-34E4-45F0-8604-81EB373A77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.fntdata"/><Relationship Id="rId22" Type="http://schemas.openxmlformats.org/officeDocument/2006/relationships/font" Target="fonts/Raleway-boldItalic.fntdata"/><Relationship Id="rId21" Type="http://schemas.openxmlformats.org/officeDocument/2006/relationships/font" Target="fonts/Raleway-italic.fntdata"/><Relationship Id="rId24" Type="http://schemas.openxmlformats.org/officeDocument/2006/relationships/font" Target="fonts/Lato-bold.fntdata"/><Relationship Id="rId23" Type="http://schemas.openxmlformats.org/officeDocument/2006/relationships/font" Target="fonts/La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Lato-boldItalic.fntdata"/><Relationship Id="rId25" Type="http://schemas.openxmlformats.org/officeDocument/2006/relationships/font" Target="fonts/Lat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Raleway-regular.fntdata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cb9a0b074_1_12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cb9a0b074_1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e965474a9_3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e965474a9_3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cb9a0b074_1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cb9a0b074_1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07205c995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07205c995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5b15f0a3_5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5b15f0a3_5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23630543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23630543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cb9a0b074_1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cb9a0b074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965474a9_3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e965474a9_3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d251bb473_0_6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d251bb473_0_6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d251bb473_0_6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d251bb473_0_6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d07205c995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d07205c995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rgbClr val="353535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9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300"/>
              <a:t>Programmazione, investimenti pubblici e fondi PNRR</a:t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300"/>
              <a:t>Il ruolo dei Comuni tra attuazione, monitoraggio e controlli</a:t>
            </a:r>
            <a:endParaRPr sz="4600"/>
          </a:p>
        </p:txBody>
      </p:sp>
      <p:pic>
        <p:nvPicPr>
          <p:cNvPr id="73" name="Google Shape;73;p13" title="cropped-LOGO-MANDC (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68225"/>
            <a:ext cx="1752600" cy="7048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2508175" y="4045450"/>
            <a:ext cx="511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Terza giornata formativa – 19 marzo 2026</a:t>
            </a: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idx="1" type="subTitle"/>
          </p:nvPr>
        </p:nvSpPr>
        <p:spPr>
          <a:xfrm>
            <a:off x="265500" y="653700"/>
            <a:ext cx="4045200" cy="383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3000">
                <a:solidFill>
                  <a:schemeClr val="dk1"/>
                </a:solidFill>
              </a:rPr>
              <a:t>La fase finale del PNRR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it" sz="1800"/>
              <a:t>La chiusura del progetto come momento più delicato</a:t>
            </a:r>
            <a:endParaRPr sz="1800"/>
          </a:p>
        </p:txBody>
      </p:sp>
      <p:sp>
        <p:nvSpPr>
          <p:cNvPr id="138" name="Google Shape;138;p22"/>
          <p:cNvSpPr txBox="1"/>
          <p:nvPr/>
        </p:nvSpPr>
        <p:spPr>
          <a:xfrm>
            <a:off x="4970125" y="913125"/>
            <a:ext cx="3721800" cy="29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chiusura amministrativa;</a:t>
            </a:r>
            <a:b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chiusura finanziaria;</a:t>
            </a:r>
            <a:b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chiusura documentale;</a:t>
            </a:r>
            <a:b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coerenza tra stato reale e stato rappresentato;</a:t>
            </a:r>
            <a:b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rischio di intervento realizzato ma non pienamente dimostrabile.</a:t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/>
          <p:nvPr>
            <p:ph type="title"/>
          </p:nvPr>
        </p:nvSpPr>
        <p:spPr>
          <a:xfrm>
            <a:off x="303300" y="96575"/>
            <a:ext cx="8520600" cy="82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700">
                <a:solidFill>
                  <a:schemeClr val="lt2"/>
                </a:solidFill>
              </a:rPr>
              <a:t>Tappe essenziali del PNRR e scadenze finali 2026</a:t>
            </a:r>
            <a:endParaRPr sz="2700"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lt2"/>
                </a:solidFill>
              </a:rPr>
              <a:t>Focus sulla fase conclusiva – Circolare MEF-RGS 19.09.2025 n. 22</a:t>
            </a:r>
            <a:endParaRPr sz="14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2"/>
              </a:solidFill>
            </a:endParaRPr>
          </a:p>
        </p:txBody>
      </p:sp>
      <p:graphicFrame>
        <p:nvGraphicFramePr>
          <p:cNvPr id="144" name="Google Shape;144;p23"/>
          <p:cNvGraphicFramePr/>
          <p:nvPr/>
        </p:nvGraphicFramePr>
        <p:xfrm>
          <a:off x="323100" y="2393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{C73E2514-34E4-45F0-8604-81EB373A7727}</a:tableStyleId>
              </a:tblPr>
              <a:tblGrid>
                <a:gridCol w="710225"/>
                <a:gridCol w="710225"/>
                <a:gridCol w="710225"/>
                <a:gridCol w="382850"/>
                <a:gridCol w="1037600"/>
                <a:gridCol w="710225"/>
                <a:gridCol w="710225"/>
                <a:gridCol w="710225"/>
                <a:gridCol w="710225"/>
                <a:gridCol w="710225"/>
                <a:gridCol w="710225"/>
                <a:gridCol w="710225"/>
              </a:tblGrid>
              <a:tr h="719125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800">
                          <a:solidFill>
                            <a:srgbClr val="FFFFFF"/>
                          </a:solidFill>
                        </a:rPr>
                        <a:t>2021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 hMerge="1"/>
                <a:tc hMerge="1"/>
                <a:tc hMerge="1"/>
                <a:tc gridSpan="8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800">
                          <a:solidFill>
                            <a:srgbClr val="FFFFFF"/>
                          </a:solidFill>
                        </a:rPr>
                        <a:t>2026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cxnSp>
        <p:nvCxnSpPr>
          <p:cNvPr id="145" name="Google Shape;145;p23"/>
          <p:cNvCxnSpPr/>
          <p:nvPr/>
        </p:nvCxnSpPr>
        <p:spPr>
          <a:xfrm rot="10800000">
            <a:off x="569975" y="1439375"/>
            <a:ext cx="0" cy="95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146" name="Google Shape;146;p23"/>
          <p:cNvSpPr txBox="1"/>
          <p:nvPr>
            <p:ph type="title"/>
          </p:nvPr>
        </p:nvSpPr>
        <p:spPr>
          <a:xfrm>
            <a:off x="646175" y="1235062"/>
            <a:ext cx="23157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1"/>
                </a:solidFill>
              </a:rPr>
              <a:t>Febbraio</a:t>
            </a:r>
            <a:r>
              <a:rPr lang="it" sz="1800">
                <a:solidFill>
                  <a:schemeClr val="dk1"/>
                </a:solidFill>
              </a:rPr>
              <a:t> 2021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147" name="Google Shape;147;p23"/>
          <p:cNvSpPr txBox="1"/>
          <p:nvPr>
            <p:ph idx="4294967295" type="body"/>
          </p:nvPr>
        </p:nvSpPr>
        <p:spPr>
          <a:xfrm>
            <a:off x="618000" y="1560475"/>
            <a:ext cx="3589200" cy="82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it" sz="1200"/>
              <a:t>Il  Consiglio dell’UE adotta il regolamento che istituisce il </a:t>
            </a:r>
            <a:r>
              <a:rPr b="1" lang="it" sz="1200"/>
              <a:t>Recovery and Resilience Facility (RRF)</a:t>
            </a:r>
            <a:r>
              <a:rPr lang="it" sz="1200"/>
              <a:t>, cioè lo strumento europeo da cui nasce il PNRR.</a:t>
            </a:r>
            <a:endParaRPr sz="1500"/>
          </a:p>
        </p:txBody>
      </p:sp>
      <p:sp>
        <p:nvSpPr>
          <p:cNvPr id="148" name="Google Shape;148;p23"/>
          <p:cNvSpPr txBox="1"/>
          <p:nvPr>
            <p:ph type="title"/>
          </p:nvPr>
        </p:nvSpPr>
        <p:spPr>
          <a:xfrm>
            <a:off x="3251009" y="3668337"/>
            <a:ext cx="23157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1"/>
                </a:solidFill>
              </a:rPr>
              <a:t>Giugno 2026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149" name="Google Shape;149;p23"/>
          <p:cNvSpPr txBox="1"/>
          <p:nvPr>
            <p:ph idx="4294967295" type="body"/>
          </p:nvPr>
        </p:nvSpPr>
        <p:spPr>
          <a:xfrm>
            <a:off x="1537276" y="3993750"/>
            <a:ext cx="40296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it" sz="1400"/>
              <a:t>Chiusura del Piano in termini di attuazione</a:t>
            </a:r>
            <a:endParaRPr sz="1400"/>
          </a:p>
        </p:txBody>
      </p:sp>
      <p:sp>
        <p:nvSpPr>
          <p:cNvPr id="150" name="Google Shape;150;p23"/>
          <p:cNvSpPr txBox="1"/>
          <p:nvPr>
            <p:ph type="title"/>
          </p:nvPr>
        </p:nvSpPr>
        <p:spPr>
          <a:xfrm>
            <a:off x="5091057" y="1235062"/>
            <a:ext cx="23532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1"/>
                </a:solidFill>
              </a:rPr>
              <a:t>Agosto 2026 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151" name="Google Shape;151;p23"/>
          <p:cNvSpPr txBox="1"/>
          <p:nvPr>
            <p:ph idx="4294967295" type="body"/>
          </p:nvPr>
        </p:nvSpPr>
        <p:spPr>
          <a:xfrm>
            <a:off x="5091050" y="1560475"/>
            <a:ext cx="35892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it" sz="1300"/>
              <a:t>scadenza giuridica finale europea entro cui milestone e target devono essere effettivamente raggiunti e comprovati</a:t>
            </a:r>
            <a:endParaRPr sz="1300"/>
          </a:p>
        </p:txBody>
      </p:sp>
      <p:sp>
        <p:nvSpPr>
          <p:cNvPr id="152" name="Google Shape;152;p23"/>
          <p:cNvSpPr txBox="1"/>
          <p:nvPr>
            <p:ph type="title"/>
          </p:nvPr>
        </p:nvSpPr>
        <p:spPr>
          <a:xfrm>
            <a:off x="6245122" y="3668337"/>
            <a:ext cx="23532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1"/>
                </a:solidFill>
              </a:rPr>
              <a:t>Settembre 2026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153" name="Google Shape;153;p23"/>
          <p:cNvSpPr txBox="1"/>
          <p:nvPr>
            <p:ph idx="4294967295" type="body"/>
          </p:nvPr>
        </p:nvSpPr>
        <p:spPr>
          <a:xfrm>
            <a:off x="6245125" y="3993750"/>
            <a:ext cx="28266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it" sz="1400"/>
              <a:t>scadenza per inviare l’ultima domanda di pagamento con tutta l’evidenza necessaria</a:t>
            </a:r>
            <a:endParaRPr sz="1400"/>
          </a:p>
        </p:txBody>
      </p:sp>
      <p:cxnSp>
        <p:nvCxnSpPr>
          <p:cNvPr id="154" name="Google Shape;154;p23"/>
          <p:cNvCxnSpPr/>
          <p:nvPr/>
        </p:nvCxnSpPr>
        <p:spPr>
          <a:xfrm>
            <a:off x="3174800" y="3113100"/>
            <a:ext cx="0" cy="82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155" name="Google Shape;155;p23"/>
          <p:cNvCxnSpPr/>
          <p:nvPr/>
        </p:nvCxnSpPr>
        <p:spPr>
          <a:xfrm rot="10800000">
            <a:off x="4997750" y="1439375"/>
            <a:ext cx="0" cy="95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156" name="Google Shape;156;p23"/>
          <p:cNvCxnSpPr/>
          <p:nvPr/>
        </p:nvCxnSpPr>
        <p:spPr>
          <a:xfrm>
            <a:off x="6168925" y="3113100"/>
            <a:ext cx="0" cy="82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47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ta appiccicata alla diapositiva con un pezzetto di nastro adesivo" id="162" name="Google Shape;162;p24"/>
          <p:cNvPicPr preferRelativeResize="0"/>
          <p:nvPr/>
        </p:nvPicPr>
        <p:blipFill rotWithShape="1">
          <a:blip r:embed="rId4">
            <a:alphaModFix/>
          </a:blip>
          <a:srcRect b="10012" l="9245" r="2118" t="5926"/>
          <a:stretch/>
        </p:blipFill>
        <p:spPr>
          <a:xfrm rot="154828">
            <a:off x="3536000" y="147301"/>
            <a:ext cx="2072000" cy="73605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4"/>
          <p:cNvSpPr txBox="1"/>
          <p:nvPr/>
        </p:nvSpPr>
        <p:spPr>
          <a:xfrm>
            <a:off x="2855550" y="687401"/>
            <a:ext cx="3432900" cy="1034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       </a:t>
            </a:r>
            <a:endParaRPr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it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       </a:t>
            </a:r>
            <a:r>
              <a:rPr b="1" lang="it" sz="18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Grazie per l’attenzione </a:t>
            </a:r>
            <a:endParaRPr b="1" sz="37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4" name="Google Shape;164;p24"/>
          <p:cNvSpPr txBox="1"/>
          <p:nvPr>
            <p:ph idx="4294967295" type="body"/>
          </p:nvPr>
        </p:nvSpPr>
        <p:spPr>
          <a:xfrm>
            <a:off x="2855550" y="1377475"/>
            <a:ext cx="3432900" cy="332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br>
              <a:rPr b="1" lang="it" sz="19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it" sz="19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b="1" lang="it" sz="19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Una gestione consapevole del PNRR consente di trasformare vincoli, controlli e responsabilità in risultati utili e duraturi per i Comuni.</a:t>
            </a:r>
            <a:endParaRPr b="1" sz="1900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000"/>
              </a:spcAft>
              <a:buNone/>
            </a:pPr>
            <a:r>
              <a:t/>
            </a:r>
            <a:endParaRPr sz="1100"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65" name="Google Shape;165;p24" title="cropped-LOGO-MANDC (2)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62900"/>
            <a:ext cx="1752600" cy="70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ctrTitle"/>
          </p:nvPr>
        </p:nvSpPr>
        <p:spPr>
          <a:xfrm>
            <a:off x="2371725" y="630225"/>
            <a:ext cx="6331500" cy="36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300"/>
              <a:t>Percorso dell’intervento</a:t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it" sz="1800">
                <a:latin typeface="Arial"/>
                <a:ea typeface="Arial"/>
                <a:cs typeface="Arial"/>
                <a:sym typeface="Arial"/>
              </a:rPr>
              <a:t>Fondamenti e cambio di paradigma</a:t>
            </a:r>
            <a:br>
              <a:rPr lang="it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it" sz="1800">
                <a:latin typeface="Arial"/>
                <a:ea typeface="Arial"/>
                <a:cs typeface="Arial"/>
                <a:sym typeface="Arial"/>
              </a:rPr>
              <a:t>Strumenti e presidi di gestione</a:t>
            </a:r>
            <a:br>
              <a:rPr lang="it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it" sz="1800">
                <a:latin typeface="Arial"/>
                <a:ea typeface="Arial"/>
                <a:cs typeface="Arial"/>
                <a:sym typeface="Arial"/>
              </a:rPr>
              <a:t>Presidi trasversali e rischi</a:t>
            </a:r>
            <a:br>
              <a:rPr lang="it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it" sz="1800">
                <a:latin typeface="Arial"/>
                <a:ea typeface="Arial"/>
                <a:cs typeface="Arial"/>
                <a:sym typeface="Arial"/>
              </a:rPr>
              <a:t>Sistema dei controlli</a:t>
            </a:r>
            <a:br>
              <a:rPr lang="it" sz="1800">
                <a:latin typeface="Arial"/>
                <a:ea typeface="Arial"/>
                <a:cs typeface="Arial"/>
                <a:sym typeface="Arial"/>
              </a:rPr>
            </a:b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lang="it" sz="1800">
                <a:latin typeface="Arial"/>
                <a:ea typeface="Arial"/>
                <a:cs typeface="Arial"/>
                <a:sym typeface="Arial"/>
              </a:rPr>
              <a:t>Fase finale e scadenze critiche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idx="4294967295" type="title"/>
          </p:nvPr>
        </p:nvSpPr>
        <p:spPr>
          <a:xfrm>
            <a:off x="138700" y="307600"/>
            <a:ext cx="9005400" cy="11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Il cambio di paradigma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it" sz="1600">
                <a:solidFill>
                  <a:schemeClr val="dk1"/>
                </a:solidFill>
              </a:rPr>
              <a:t>Da finanziamento a sistema di gestione, monitoraggio e responsabilità</a:t>
            </a:r>
            <a:endParaRPr sz="3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5" name="Google Shape;85;p15"/>
          <p:cNvSpPr txBox="1"/>
          <p:nvPr>
            <p:ph idx="4294967295" type="title"/>
          </p:nvPr>
        </p:nvSpPr>
        <p:spPr>
          <a:xfrm>
            <a:off x="535775" y="1548825"/>
            <a:ext cx="8260200" cy="34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it" sz="1700">
                <a:latin typeface="Lato"/>
                <a:ea typeface="Lato"/>
                <a:cs typeface="Lato"/>
                <a:sym typeface="Lato"/>
              </a:rPr>
              <a:t>il PNRR non è solo una fonte di finanziamento;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it" sz="1700">
                <a:latin typeface="Lato"/>
                <a:ea typeface="Lato"/>
                <a:cs typeface="Lato"/>
                <a:sym typeface="Lato"/>
              </a:rPr>
              <a:t>introduce una gestione per obiettivi, tempi e risultati;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it" sz="1700">
                <a:latin typeface="Lato"/>
                <a:ea typeface="Lato"/>
                <a:cs typeface="Lato"/>
                <a:sym typeface="Lato"/>
              </a:rPr>
              <a:t>il Comune è soggetto attuatore, non mero beneficiario;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it" sz="1700">
                <a:latin typeface="Lato"/>
                <a:ea typeface="Lato"/>
                <a:cs typeface="Lato"/>
                <a:sym typeface="Lato"/>
              </a:rPr>
              <a:t>monitoraggio, documentazione e controllo accompagnano tutto il ciclo del progetto;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Font typeface="Lato"/>
              <a:buChar char="●"/>
            </a:pPr>
            <a:r>
              <a:rPr lang="it" sz="1700">
                <a:latin typeface="Lato"/>
                <a:ea typeface="Lato"/>
                <a:cs typeface="Lato"/>
                <a:sym typeface="Lato"/>
              </a:rPr>
              <a:t>serve integrazione tra RUP, ufficio tecnico, ragioneria e struttura amministrativa.</a:t>
            </a:r>
            <a:br>
              <a:rPr b="0" lang="it" sz="1500">
                <a:latin typeface="Lato"/>
                <a:ea typeface="Lato"/>
                <a:cs typeface="Lato"/>
                <a:sym typeface="Lato"/>
              </a:rPr>
            </a:br>
            <a:endParaRPr b="0" sz="15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sz="17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b="0" sz="1800"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6" name="Google Shape;86;p15" title="pnrr1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35920" y="4084000"/>
            <a:ext cx="2480900" cy="990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225" y="1155850"/>
            <a:ext cx="4254600" cy="40497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ta appiccicata alla diapositiva con un pezzetto di nastro adesivo" id="92" name="Google Shape;92;p16"/>
          <p:cNvPicPr preferRelativeResize="0"/>
          <p:nvPr/>
        </p:nvPicPr>
        <p:blipFill rotWithShape="1">
          <a:blip r:embed="rId4">
            <a:alphaModFix/>
          </a:blip>
          <a:srcRect b="10012" l="9245" r="2118" t="5926"/>
          <a:stretch/>
        </p:blipFill>
        <p:spPr>
          <a:xfrm rot="154832">
            <a:off x="3464312" y="139857"/>
            <a:ext cx="2072002" cy="327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9425" y="1155850"/>
            <a:ext cx="4254600" cy="398374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6"/>
          <p:cNvSpPr txBox="1"/>
          <p:nvPr/>
        </p:nvSpPr>
        <p:spPr>
          <a:xfrm>
            <a:off x="2115200" y="439225"/>
            <a:ext cx="5131800" cy="1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it" sz="24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</a:t>
            </a:r>
            <a:r>
              <a:rPr b="1" lang="it" sz="24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ilestone e target</a:t>
            </a:r>
            <a:endParaRPr b="1" sz="24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Dal finanziamento al risultato misurabile</a:t>
            </a:r>
            <a:endParaRPr sz="16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358300" y="1248300"/>
            <a:ext cx="3791400" cy="3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Milestone</a:t>
            </a:r>
            <a:endParaRPr b="1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rappresentano un </a:t>
            </a:r>
            <a:r>
              <a:rPr b="1"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traguardo qualitativo o procedurale</a:t>
            </a:r>
            <a:br>
              <a:rPr b="1"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b="1"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segnano il completamento di una fase del percorso</a:t>
            </a:r>
            <a:b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riguardano, ad esempio: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adozione di atti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riforme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aggiudicazioni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avvio di procedure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completamento di passaggi amministrativi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misurano </a:t>
            </a:r>
            <a:r>
              <a:rPr b="1"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se il processo sta avanzando correttamente</a:t>
            </a:r>
            <a:endParaRPr b="1"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5013425" y="1248300"/>
            <a:ext cx="3906600" cy="3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Target</a:t>
            </a:r>
            <a:endParaRPr b="1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rappresentano un </a:t>
            </a:r>
            <a:r>
              <a:rPr b="1"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obiettivo quantitativo e misurabile</a:t>
            </a:r>
            <a:br>
              <a:rPr b="1"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b="1"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esprimono un risultato numericamente verificabile</a:t>
            </a:r>
            <a:b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riguardano, ad esempio: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numero di interventi conclusi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posti creati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edifici realizzati o riqualificati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utenti raggiunti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aleway"/>
              <a:buChar char="○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percentuali o valori da conseguire</a:t>
            </a:r>
            <a:b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</a:pPr>
            <a:r>
              <a:rPr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misurano </a:t>
            </a:r>
            <a:r>
              <a:rPr b="1" lang="it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se il risultato atteso è stato effettivamente raggiunto</a:t>
            </a:r>
            <a:endParaRPr b="1"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47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ta appiccicata alla diapositiva con un pezzetto di nastro adesivo" id="102" name="Google Shape;102;p17"/>
          <p:cNvPicPr preferRelativeResize="0"/>
          <p:nvPr/>
        </p:nvPicPr>
        <p:blipFill rotWithShape="1">
          <a:blip r:embed="rId4">
            <a:alphaModFix/>
          </a:blip>
          <a:srcRect b="10012" l="9245" r="2118" t="5926"/>
          <a:stretch/>
        </p:blipFill>
        <p:spPr>
          <a:xfrm rot="154827">
            <a:off x="3561706" y="209222"/>
            <a:ext cx="2072013" cy="289082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7"/>
          <p:cNvSpPr txBox="1"/>
          <p:nvPr/>
        </p:nvSpPr>
        <p:spPr>
          <a:xfrm>
            <a:off x="2612200" y="367825"/>
            <a:ext cx="3976200" cy="7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I presidi trasversali del PNRR</a:t>
            </a:r>
            <a:endParaRPr b="1" sz="2500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4" name="Google Shape;104;p17"/>
          <p:cNvSpPr txBox="1"/>
          <p:nvPr>
            <p:ph idx="4294967295" type="body"/>
          </p:nvPr>
        </p:nvSpPr>
        <p:spPr>
          <a:xfrm>
            <a:off x="2855550" y="670399"/>
            <a:ext cx="3432900" cy="403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sz="1100">
              <a:latin typeface="Raleway"/>
              <a:ea typeface="Raleway"/>
              <a:cs typeface="Raleway"/>
              <a:sym typeface="Raleway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aleway"/>
              <a:buChar char="➔"/>
            </a:pPr>
            <a:r>
              <a:rPr b="1" lang="it" sz="1200">
                <a:latin typeface="Raleway"/>
                <a:ea typeface="Raleway"/>
                <a:cs typeface="Raleway"/>
                <a:sym typeface="Raleway"/>
              </a:rPr>
              <a:t>Titolare effettivo</a:t>
            </a:r>
            <a:r>
              <a:rPr lang="it" sz="1200">
                <a:latin typeface="Raleway"/>
                <a:ea typeface="Raleway"/>
                <a:cs typeface="Raleway"/>
                <a:sym typeface="Raleway"/>
              </a:rPr>
              <a:t> → trasparenza e identificazione dei soggetti coinvolti</a:t>
            </a:r>
            <a:endParaRPr sz="1400">
              <a:latin typeface="Raleway"/>
              <a:ea typeface="Raleway"/>
              <a:cs typeface="Raleway"/>
              <a:sym typeface="Raleway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aleway"/>
              <a:buChar char="➔"/>
            </a:pPr>
            <a:r>
              <a:rPr b="1" lang="it" sz="1200">
                <a:latin typeface="Raleway"/>
                <a:ea typeface="Raleway"/>
                <a:cs typeface="Raleway"/>
                <a:sym typeface="Raleway"/>
              </a:rPr>
              <a:t>Conflitto di interessi</a:t>
            </a:r>
            <a:r>
              <a:rPr lang="it" sz="1200">
                <a:latin typeface="Raleway"/>
                <a:ea typeface="Raleway"/>
                <a:cs typeface="Raleway"/>
                <a:sym typeface="Raleway"/>
              </a:rPr>
              <a:t> → prevenzione e presidio istruttorio</a:t>
            </a:r>
            <a:endParaRPr sz="1400">
              <a:latin typeface="Raleway"/>
              <a:ea typeface="Raleway"/>
              <a:cs typeface="Raleway"/>
              <a:sym typeface="Raleway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➔"/>
            </a:pPr>
            <a:r>
              <a:rPr b="1" lang="it" sz="1200">
                <a:latin typeface="Raleway"/>
                <a:ea typeface="Raleway"/>
                <a:cs typeface="Raleway"/>
                <a:sym typeface="Raleway"/>
              </a:rPr>
              <a:t>Doppio finanziamento</a:t>
            </a:r>
            <a:r>
              <a:rPr lang="it" sz="1200">
                <a:latin typeface="Raleway"/>
                <a:ea typeface="Raleway"/>
                <a:cs typeface="Raleway"/>
                <a:sym typeface="Raleway"/>
              </a:rPr>
              <a:t> → corretta attribuzione della spesa e distinzione delle fonti</a:t>
            </a:r>
            <a:endParaRPr sz="1400">
              <a:latin typeface="Raleway"/>
              <a:ea typeface="Raleway"/>
              <a:cs typeface="Raleway"/>
              <a:sym typeface="Raleway"/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➔"/>
            </a:pPr>
            <a:r>
              <a:rPr b="1" lang="it" sz="1200">
                <a:latin typeface="Raleway"/>
                <a:ea typeface="Raleway"/>
                <a:cs typeface="Raleway"/>
                <a:sym typeface="Raleway"/>
              </a:rPr>
              <a:t>DNSH</a:t>
            </a:r>
            <a:r>
              <a:rPr lang="it" sz="1200">
                <a:latin typeface="Raleway"/>
                <a:ea typeface="Raleway"/>
                <a:cs typeface="Raleway"/>
                <a:sym typeface="Raleway"/>
              </a:rPr>
              <a:t> → coerenza dell’intervento, verifica documentale e prova del rispetto del principio</a:t>
            </a:r>
            <a:endParaRPr sz="14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it" sz="1200">
                <a:latin typeface="Raleway"/>
                <a:ea typeface="Raleway"/>
                <a:cs typeface="Raleway"/>
                <a:sym typeface="Raleway"/>
              </a:rPr>
              <a:t>I presìdi trasversali non sono adempimenti accessori, ma condizioni di affidabilità del progetto.</a:t>
            </a:r>
            <a:endParaRPr b="1"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type="title"/>
          </p:nvPr>
        </p:nvSpPr>
        <p:spPr>
          <a:xfrm>
            <a:off x="265500" y="358300"/>
            <a:ext cx="4045200" cy="169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/>
              <a:t>DNSH: Il problema non è dichiararlo, ma dimostrarlo</a:t>
            </a:r>
            <a:endParaRPr sz="2400"/>
          </a:p>
        </p:txBody>
      </p:sp>
      <p:sp>
        <p:nvSpPr>
          <p:cNvPr id="110" name="Google Shape;110;p18"/>
          <p:cNvSpPr txBox="1"/>
          <p:nvPr/>
        </p:nvSpPr>
        <p:spPr>
          <a:xfrm>
            <a:off x="6922913" y="2752903"/>
            <a:ext cx="1929000" cy="20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8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it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Suggeri</a:t>
            </a:r>
            <a:endParaRPr b="1" sz="11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4958575" y="242725"/>
            <a:ext cx="3976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DNSH come vincolo sostanziale;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checklist come punto di partenza, non punto di arrivo;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collegamento tra progettazione, affidamento ed esecuzione;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necessità di evidenze documentali e tecniche;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rischio di debolezza istruttoria in assenza di prova.</a:t>
            </a: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12" name="Google Shape;112;p18" title="dnsh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7075" y="2808675"/>
            <a:ext cx="2148087" cy="139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/>
          <p:nvPr>
            <p:ph type="title"/>
          </p:nvPr>
        </p:nvSpPr>
        <p:spPr>
          <a:xfrm>
            <a:off x="256200" y="485450"/>
            <a:ext cx="8631600" cy="15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3200"/>
              <a:t>ReGiS</a:t>
            </a:r>
            <a:r>
              <a:rPr lang="it" sz="3200"/>
              <a:t> </a:t>
            </a:r>
            <a:br>
              <a:rPr lang="it" sz="3200"/>
            </a:br>
            <a:r>
              <a:rPr lang="it" sz="2700">
                <a:solidFill>
                  <a:schemeClr val="accent5"/>
                </a:solidFill>
              </a:rPr>
              <a:t>Da piattaforma a presidio di governance del progetto</a:t>
            </a:r>
            <a:endParaRPr sz="27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solidFill>
                <a:schemeClr val="accent5"/>
              </a:solidFill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450775" y="2092075"/>
            <a:ext cx="7802100" cy="26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monitoraggio procedurale, finanziario e fisico;</a:t>
            </a:r>
            <a:b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supporto alla rendicontazione;</a:t>
            </a:r>
            <a:b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base informativa per i controlli;</a:t>
            </a:r>
            <a:b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necessità di aggiornamento tempestivo;</a:t>
            </a:r>
            <a:b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qualità del dato come elemento di affidabilità del progetto.</a:t>
            </a: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>
            <p:ph type="title"/>
          </p:nvPr>
        </p:nvSpPr>
        <p:spPr>
          <a:xfrm>
            <a:off x="283100" y="288950"/>
            <a:ext cx="8622300" cy="12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4100">
                <a:solidFill>
                  <a:schemeClr val="accent5"/>
                </a:solidFill>
              </a:rPr>
              <a:t>Le criticità più frequenti su ReGiS</a:t>
            </a:r>
            <a:endParaRPr sz="41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0" lang="it" sz="1700"/>
              <a:t>Ritardi, disallineamenti, caricamenti incompleti</a:t>
            </a:r>
            <a:endParaRPr b="0" sz="1700"/>
          </a:p>
        </p:txBody>
      </p:sp>
      <p:sp>
        <p:nvSpPr>
          <p:cNvPr id="124" name="Google Shape;124;p20"/>
          <p:cNvSpPr txBox="1"/>
          <p:nvPr/>
        </p:nvSpPr>
        <p:spPr>
          <a:xfrm>
            <a:off x="335200" y="1675975"/>
            <a:ext cx="8495400" cy="32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caricamenti tardivi;</a:t>
            </a:r>
            <a:b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disallineamento tra atti e sistema;</a:t>
            </a:r>
            <a:b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avanzamento reale non coerente con il dato registrato;</a:t>
            </a:r>
            <a:b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documentazione incompleta;</a:t>
            </a:r>
            <a:b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●"/>
            </a:pPr>
            <a:r>
              <a:rPr lang="it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assenza di un flusso interno chiaro tra uffici.</a:t>
            </a: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/>
          <p:nvPr>
            <p:ph type="title"/>
          </p:nvPr>
        </p:nvSpPr>
        <p:spPr>
          <a:xfrm>
            <a:off x="265500" y="358300"/>
            <a:ext cx="4045200" cy="115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/>
              <a:t>Il sistema dei controlli</a:t>
            </a:r>
            <a:endParaRPr sz="2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it" sz="1200">
                <a:solidFill>
                  <a:schemeClr val="dk2"/>
                </a:solidFill>
              </a:rPr>
              <a:t>Chi controlla, cosa controlla, dove nascono le criticità</a:t>
            </a:r>
            <a:endParaRPr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30" name="Google Shape;130;p21"/>
          <p:cNvSpPr txBox="1"/>
          <p:nvPr/>
        </p:nvSpPr>
        <p:spPr>
          <a:xfrm>
            <a:off x="6922913" y="2752903"/>
            <a:ext cx="1929000" cy="20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8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it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Suggeri</a:t>
            </a:r>
            <a:endParaRPr b="1" sz="11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4958575" y="1375450"/>
            <a:ext cx="3976200" cy="256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dati non aggiornati;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fascicolo incompleto;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disallineamenti procedurali e finanziari;</a:t>
            </a:r>
            <a:b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</a:pPr>
            <a:r>
              <a:rPr lang="it"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prova documentale debole.</a:t>
            </a: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416100" y="1375450"/>
            <a:ext cx="3791100" cy="32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Raleway"/>
              <a:buChar char="●"/>
            </a:pPr>
            <a: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controlli interni del soggetto attuatore</a:t>
            </a:r>
            <a:b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b="1" sz="17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Raleway"/>
              <a:buChar char="●"/>
            </a:pPr>
            <a: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controlli dell’amministrazione titolare</a:t>
            </a:r>
            <a:b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b="1" sz="17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Raleway"/>
              <a:buChar char="●"/>
            </a:pPr>
            <a: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controlli RGS</a:t>
            </a:r>
            <a:b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b="1" sz="17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b="1" lang="it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controlli della Corte dei conti</a:t>
            </a:r>
            <a:br>
              <a:rPr b="1" lang="it" sz="1100">
                <a:solidFill>
                  <a:schemeClr val="dk2"/>
                </a:solidFill>
              </a:rPr>
            </a:br>
            <a:endParaRPr b="1" sz="11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