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6.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20.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presProps.xml" ContentType="application/vnd.openxmlformats-officedocument.presentationml.presProps+xml"/>
  <Override PartName="/ppt/media/image1.png" ContentType="image/png"/>
  <Override PartName="/ppt/media/image2.png" ContentType="image/pn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Lst>
  <p:sldSz cx="13004800" cy="97536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olo e sottotitolo">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270080" y="1638360"/>
            <a:ext cx="10464480" cy="3301560"/>
          </a:xfrm>
          <a:prstGeom prst="rect">
            <a:avLst/>
          </a:prstGeom>
          <a:noFill/>
          <a:ln w="12600">
            <a:noFill/>
          </a:ln>
        </p:spPr>
        <p:txBody>
          <a:bodyPr lIns="50760" rIns="50760" tIns="50760" bIns="50760" anchor="b">
            <a:noAutofit/>
          </a:bodyPr>
          <a:p>
            <a:pPr indent="0" algn="ctr" defTabSz="584280">
              <a:lnSpc>
                <a:spcPct val="100000"/>
              </a:lnSpc>
              <a:buNone/>
              <a:tabLst>
                <a:tab algn="l" pos="0"/>
              </a:tabLst>
            </a:pPr>
            <a:r>
              <a:rPr b="0" lang="it-IT" sz="8000" strike="noStrike" u="none">
                <a:solidFill>
                  <a:srgbClr val="000000"/>
                </a:solidFill>
                <a:effectLst/>
                <a:uFillTx/>
                <a:latin typeface="Helvetica Neue Medium"/>
                <a:ea typeface="Helvetica Neue Medium"/>
              </a:rPr>
              <a:t>Titolo Testo</a:t>
            </a:r>
            <a:endParaRPr b="0" lang="it-IT" sz="8000" strike="noStrike" u="none">
              <a:solidFill>
                <a:srgbClr val="000000"/>
              </a:solidFill>
              <a:effectLst/>
              <a:uFillTx/>
              <a:latin typeface="Helvetica Neue"/>
            </a:endParaRPr>
          </a:p>
        </p:txBody>
      </p:sp>
      <p:sp>
        <p:nvSpPr>
          <p:cNvPr id="1" name="PlaceHolder 2"/>
          <p:cNvSpPr>
            <a:spLocks noGrp="1"/>
          </p:cNvSpPr>
          <p:nvPr>
            <p:ph type="body"/>
          </p:nvPr>
        </p:nvSpPr>
        <p:spPr>
          <a:xfrm>
            <a:off x="1270080" y="5041800"/>
            <a:ext cx="10464480" cy="1130040"/>
          </a:xfrm>
          <a:prstGeom prst="rect">
            <a:avLst/>
          </a:prstGeom>
          <a:noFill/>
          <a:ln w="12600">
            <a:noFill/>
          </a:ln>
        </p:spPr>
        <p:txBody>
          <a:bodyPr lIns="50760" rIns="50760" tIns="50760" bIns="50760" anchor="t">
            <a:noAutofit/>
          </a:bodyPr>
          <a:p>
            <a:pPr indent="0" algn="ctr" defTabSz="584280">
              <a:lnSpc>
                <a:spcPct val="100000"/>
              </a:lnSpc>
              <a:buNone/>
              <a:tabLst>
                <a:tab algn="l" pos="0"/>
              </a:tabLst>
            </a:pPr>
            <a:r>
              <a:rPr b="0" lang="it-IT" sz="3700" strike="noStrike" u="none">
                <a:solidFill>
                  <a:srgbClr val="000000"/>
                </a:solidFill>
                <a:effectLst/>
                <a:uFillTx/>
                <a:latin typeface="Helvetica Neue"/>
                <a:ea typeface="Helvetica Neue"/>
              </a:rPr>
              <a:t>Corpo livello uno</a:t>
            </a:r>
            <a:endParaRPr b="0" lang="it-IT" sz="3700" strike="noStrike" u="none">
              <a:solidFill>
                <a:srgbClr val="000000"/>
              </a:solidFill>
              <a:effectLst/>
              <a:uFillTx/>
              <a:latin typeface="Helvetica Neue"/>
            </a:endParaRPr>
          </a:p>
          <a:p>
            <a:pPr indent="0" algn="ctr" defTabSz="584280">
              <a:lnSpc>
                <a:spcPct val="100000"/>
              </a:lnSpc>
              <a:buNone/>
              <a:tabLst>
                <a:tab algn="l" pos="0"/>
              </a:tabLst>
            </a:pPr>
            <a:r>
              <a:rPr b="0" lang="it-IT" sz="3700" strike="noStrike" u="none">
                <a:solidFill>
                  <a:srgbClr val="000000"/>
                </a:solidFill>
                <a:effectLst/>
                <a:uFillTx/>
                <a:latin typeface="Helvetica Neue"/>
                <a:ea typeface="Helvetica Neue"/>
              </a:rPr>
              <a:t>Corpo livello due</a:t>
            </a:r>
            <a:endParaRPr b="0" lang="it-IT" sz="3700" strike="noStrike" u="none">
              <a:solidFill>
                <a:srgbClr val="000000"/>
              </a:solidFill>
              <a:effectLst/>
              <a:uFillTx/>
              <a:latin typeface="Helvetica Neue"/>
            </a:endParaRPr>
          </a:p>
          <a:p>
            <a:pPr indent="0" algn="ctr" defTabSz="584280">
              <a:lnSpc>
                <a:spcPct val="100000"/>
              </a:lnSpc>
              <a:buNone/>
              <a:tabLst>
                <a:tab algn="l" pos="0"/>
              </a:tabLst>
            </a:pPr>
            <a:r>
              <a:rPr b="0" lang="it-IT" sz="3700" strike="noStrike" u="none">
                <a:solidFill>
                  <a:srgbClr val="000000"/>
                </a:solidFill>
                <a:effectLst/>
                <a:uFillTx/>
                <a:latin typeface="Helvetica Neue"/>
                <a:ea typeface="Helvetica Neue"/>
              </a:rPr>
              <a:t>Corpo livello tre</a:t>
            </a:r>
            <a:endParaRPr b="0" lang="it-IT" sz="3700" strike="noStrike" u="none">
              <a:solidFill>
                <a:srgbClr val="000000"/>
              </a:solidFill>
              <a:effectLst/>
              <a:uFillTx/>
              <a:latin typeface="Helvetica Neue"/>
            </a:endParaRPr>
          </a:p>
          <a:p>
            <a:pPr indent="0" algn="ctr" defTabSz="584280">
              <a:lnSpc>
                <a:spcPct val="100000"/>
              </a:lnSpc>
              <a:buNone/>
              <a:tabLst>
                <a:tab algn="l" pos="0"/>
              </a:tabLst>
            </a:pPr>
            <a:r>
              <a:rPr b="0" lang="it-IT" sz="3700" strike="noStrike" u="none">
                <a:solidFill>
                  <a:srgbClr val="000000"/>
                </a:solidFill>
                <a:effectLst/>
                <a:uFillTx/>
                <a:latin typeface="Helvetica Neue"/>
                <a:ea typeface="Helvetica Neue"/>
              </a:rPr>
              <a:t>Corpo livello quattro</a:t>
            </a:r>
            <a:endParaRPr b="0" lang="it-IT" sz="3700" strike="noStrike" u="none">
              <a:solidFill>
                <a:srgbClr val="000000"/>
              </a:solidFill>
              <a:effectLst/>
              <a:uFillTx/>
              <a:latin typeface="Helvetica Neue"/>
            </a:endParaRPr>
          </a:p>
          <a:p>
            <a:pPr indent="0" algn="ctr" defTabSz="584280">
              <a:lnSpc>
                <a:spcPct val="100000"/>
              </a:lnSpc>
              <a:buNone/>
              <a:tabLst>
                <a:tab algn="l" pos="0"/>
              </a:tabLst>
            </a:pPr>
            <a:r>
              <a:rPr b="0" lang="it-IT" sz="3700" strike="noStrike" u="none">
                <a:solidFill>
                  <a:srgbClr val="000000"/>
                </a:solidFill>
                <a:effectLst/>
                <a:uFillTx/>
                <a:latin typeface="Helvetica Neue"/>
                <a:ea typeface="Helvetica Neue"/>
              </a:rPr>
              <a:t>Corpo livello cinque</a:t>
            </a:r>
            <a:endParaRPr b="0" lang="it-IT" sz="3700" strike="noStrike" u="none">
              <a:solidFill>
                <a:srgbClr val="000000"/>
              </a:solidFill>
              <a:effectLst/>
              <a:uFillTx/>
              <a:latin typeface="Helvetica Neue"/>
            </a:endParaRPr>
          </a:p>
        </p:txBody>
      </p:sp>
      <p:sp>
        <p:nvSpPr>
          <p:cNvPr id="2" name="PlaceHolder 3"/>
          <p:cNvSpPr>
            <a:spLocks noGrp="1"/>
          </p:cNvSpPr>
          <p:nvPr>
            <p:ph type="sldNum" idx="1"/>
          </p:nvPr>
        </p:nvSpPr>
        <p:spPr>
          <a:xfrm>
            <a:off x="6328800" y="9296280"/>
            <a:ext cx="339840" cy="324000"/>
          </a:xfrm>
          <a:prstGeom prst="rect">
            <a:avLst/>
          </a:prstGeom>
          <a:noFill/>
          <a:ln w="12600">
            <a:noFill/>
          </a:ln>
        </p:spPr>
        <p:txBody>
          <a:bodyPr lIns="50760" rIns="50760" tIns="50760" bIns="50760" anchor="t">
            <a:noAutofit/>
          </a:bodyPr>
          <a:lstStyle>
            <a:lvl1pPr indent="0" algn="ctr" defTabSz="584280">
              <a:lnSpc>
                <a:spcPct val="100000"/>
              </a:lnSpc>
              <a:buNone/>
              <a:tabLst>
                <a:tab algn="l" pos="0"/>
              </a:tabLst>
              <a:defRPr b="0" lang="it-IT" sz="1600" strike="noStrike" u="none">
                <a:solidFill>
                  <a:srgbClr val="000000"/>
                </a:solidFill>
                <a:effectLst/>
                <a:uFillTx/>
                <a:latin typeface="Helvetica Neue Thin"/>
                <a:ea typeface="Helvetica Neue Thin"/>
              </a:defRPr>
            </a:lvl1pPr>
          </a:lstStyle>
          <a:p>
            <a:pPr indent="0" algn="ctr" defTabSz="584280">
              <a:lnSpc>
                <a:spcPct val="100000"/>
              </a:lnSpc>
              <a:buNone/>
              <a:tabLst>
                <a:tab algn="l" pos="0"/>
              </a:tabLst>
            </a:pPr>
            <a:fld id="{22F478F0-9192-49C4-902A-77B77A29768C}" type="slidenum">
              <a:rPr b="0" lang="it-IT" sz="1600" strike="noStrike" u="none">
                <a:solidFill>
                  <a:srgbClr val="000000"/>
                </a:solidFill>
                <a:effectLst/>
                <a:uFillTx/>
                <a:latin typeface="Helvetica Neue Thin"/>
                <a:ea typeface="Helvetica Neue Thin"/>
              </a:rPr>
              <a:t>&lt;numero&gt;</a:t>
            </a:fld>
            <a:endParaRPr b="0" lang="it-IT" sz="1600" strike="noStrike" u="none">
              <a:solidFill>
                <a:srgbClr val="000000"/>
              </a:solidFill>
              <a:effectLst/>
              <a:uFillTx/>
              <a:latin typeface="Times New Roman"/>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olo - In alto">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952560" y="254160"/>
            <a:ext cx="11099520" cy="2158560"/>
          </a:xfrm>
          <a:prstGeom prst="rect">
            <a:avLst/>
          </a:prstGeom>
          <a:noFill/>
          <a:ln w="12600">
            <a:noFill/>
          </a:ln>
        </p:spPr>
        <p:txBody>
          <a:bodyPr lIns="50760" rIns="50760" tIns="50760" bIns="50760" anchor="ctr">
            <a:noAutofit/>
          </a:bodyPr>
          <a:p>
            <a:pPr indent="0" algn="ctr" defTabSz="584280">
              <a:lnSpc>
                <a:spcPct val="100000"/>
              </a:lnSpc>
              <a:buNone/>
              <a:tabLst>
                <a:tab algn="l" pos="0"/>
              </a:tabLst>
            </a:pPr>
            <a:r>
              <a:rPr b="0" lang="it-IT" sz="8000" strike="noStrike" u="none">
                <a:solidFill>
                  <a:srgbClr val="000000"/>
                </a:solidFill>
                <a:effectLst/>
                <a:uFillTx/>
                <a:latin typeface="Helvetica Neue Medium"/>
                <a:ea typeface="Helvetica Neue Medium"/>
              </a:rPr>
              <a:t>Titolo Testo</a:t>
            </a:r>
            <a:endParaRPr b="0" lang="it-IT" sz="8000" strike="noStrike" u="none">
              <a:solidFill>
                <a:srgbClr val="000000"/>
              </a:solidFill>
              <a:effectLst/>
              <a:uFillTx/>
              <a:latin typeface="Helvetica Neue"/>
            </a:endParaRPr>
          </a:p>
        </p:txBody>
      </p:sp>
      <p:sp>
        <p:nvSpPr>
          <p:cNvPr id="28" name="PlaceHolder 2"/>
          <p:cNvSpPr>
            <a:spLocks noGrp="1"/>
          </p:cNvSpPr>
          <p:nvPr>
            <p:ph type="sldNum" idx="10"/>
          </p:nvPr>
        </p:nvSpPr>
        <p:spPr>
          <a:xfrm>
            <a:off x="6328800" y="9296280"/>
            <a:ext cx="339840" cy="324000"/>
          </a:xfrm>
          <a:prstGeom prst="rect">
            <a:avLst/>
          </a:prstGeom>
          <a:noFill/>
          <a:ln w="12600">
            <a:noFill/>
          </a:ln>
        </p:spPr>
        <p:txBody>
          <a:bodyPr lIns="50760" rIns="50760" tIns="50760" bIns="50760" anchor="t">
            <a:noAutofit/>
          </a:bodyPr>
          <a:lstStyle>
            <a:lvl1pPr indent="0" algn="ctr" defTabSz="584280">
              <a:lnSpc>
                <a:spcPct val="100000"/>
              </a:lnSpc>
              <a:buNone/>
              <a:tabLst>
                <a:tab algn="l" pos="0"/>
              </a:tabLst>
              <a:defRPr b="0" lang="it-IT" sz="1600" strike="noStrike" u="none">
                <a:solidFill>
                  <a:srgbClr val="000000"/>
                </a:solidFill>
                <a:effectLst/>
                <a:uFillTx/>
                <a:latin typeface="Helvetica Neue Light"/>
                <a:ea typeface="Helvetica Neue Light"/>
              </a:defRPr>
            </a:lvl1pPr>
          </a:lstStyle>
          <a:p>
            <a:pPr indent="0" algn="ctr" defTabSz="584280">
              <a:lnSpc>
                <a:spcPct val="100000"/>
              </a:lnSpc>
              <a:buNone/>
              <a:tabLst>
                <a:tab algn="l" pos="0"/>
              </a:tabLst>
            </a:pPr>
            <a:fld id="{8D127E7C-2BAC-49D1-AF28-3093F26069BE}" type="slidenum">
              <a:rPr b="0" lang="it-IT" sz="1600" strike="noStrike" u="none">
                <a:solidFill>
                  <a:srgbClr val="000000"/>
                </a:solidFill>
                <a:effectLst/>
                <a:uFillTx/>
                <a:latin typeface="Helvetica Neue Light"/>
                <a:ea typeface="Helvetica Neue Light"/>
              </a:rPr>
              <a:t>&lt;numero&gt;</a:t>
            </a:fld>
            <a:endParaRPr b="0" lang="it-IT" sz="1600" strike="noStrike" u="none">
              <a:solidFill>
                <a:srgbClr val="000000"/>
              </a:solidFill>
              <a:effectLst/>
              <a:uFillTx/>
              <a:latin typeface="Times New Roman"/>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olo e punti elenco">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952560" y="254160"/>
            <a:ext cx="11099520" cy="2158560"/>
          </a:xfrm>
          <a:prstGeom prst="rect">
            <a:avLst/>
          </a:prstGeom>
          <a:noFill/>
          <a:ln w="12600">
            <a:noFill/>
          </a:ln>
        </p:spPr>
        <p:txBody>
          <a:bodyPr lIns="50760" rIns="50760" tIns="50760" bIns="50760" anchor="ctr">
            <a:noAutofit/>
          </a:bodyPr>
          <a:p>
            <a:pPr indent="0" algn="ctr" defTabSz="584280">
              <a:lnSpc>
                <a:spcPct val="100000"/>
              </a:lnSpc>
              <a:buNone/>
              <a:tabLst>
                <a:tab algn="l" pos="0"/>
              </a:tabLst>
            </a:pPr>
            <a:r>
              <a:rPr b="0" lang="it-IT" sz="8000" strike="noStrike" u="none">
                <a:solidFill>
                  <a:srgbClr val="000000"/>
                </a:solidFill>
                <a:effectLst/>
                <a:uFillTx/>
                <a:latin typeface="Helvetica Neue Medium"/>
                <a:ea typeface="Helvetica Neue Medium"/>
              </a:rPr>
              <a:t>Titolo Testo</a:t>
            </a:r>
            <a:endParaRPr b="0" lang="it-IT" sz="8000" strike="noStrike" u="none">
              <a:solidFill>
                <a:srgbClr val="000000"/>
              </a:solidFill>
              <a:effectLst/>
              <a:uFillTx/>
              <a:latin typeface="Helvetica Neue"/>
            </a:endParaRPr>
          </a:p>
        </p:txBody>
      </p:sp>
      <p:sp>
        <p:nvSpPr>
          <p:cNvPr id="30" name="PlaceHolder 2"/>
          <p:cNvSpPr>
            <a:spLocks noGrp="1"/>
          </p:cNvSpPr>
          <p:nvPr>
            <p:ph type="body"/>
          </p:nvPr>
        </p:nvSpPr>
        <p:spPr>
          <a:xfrm>
            <a:off x="952560" y="2590920"/>
            <a:ext cx="11099520" cy="6286320"/>
          </a:xfrm>
          <a:prstGeom prst="rect">
            <a:avLst/>
          </a:prstGeom>
          <a:noFill/>
          <a:ln w="12600">
            <a:noFill/>
          </a:ln>
        </p:spPr>
        <p:txBody>
          <a:bodyPr lIns="50760" rIns="50760" tIns="50760" bIns="50760" anchor="ctr">
            <a:noAutofit/>
          </a:bodyPr>
          <a:p>
            <a:pPr marL="444600" indent="-444600" defTabSz="584280">
              <a:lnSpc>
                <a:spcPct val="100000"/>
              </a:lnSpc>
              <a:spcBef>
                <a:spcPts val="4201"/>
              </a:spcBef>
              <a:buClr>
                <a:srgbClr val="000000"/>
              </a:buClr>
              <a:buSzPct val="145000"/>
              <a:buFont typeface="Symbol" charset="2"/>
              <a:buChar char=""/>
            </a:pPr>
            <a:r>
              <a:rPr b="0" lang="it-IT" sz="3200" strike="noStrike" u="none">
                <a:solidFill>
                  <a:srgbClr val="000000"/>
                </a:solidFill>
                <a:effectLst/>
                <a:uFillTx/>
                <a:latin typeface="Helvetica Neue"/>
                <a:ea typeface="Helvetica Neue"/>
              </a:rPr>
              <a:t>Corpo livello uno</a:t>
            </a:r>
            <a:endParaRPr b="0" lang="it-IT" sz="3200" strike="noStrike" u="none">
              <a:solidFill>
                <a:srgbClr val="000000"/>
              </a:solidFill>
              <a:effectLst/>
              <a:uFillTx/>
              <a:latin typeface="Helvetica Neue"/>
            </a:endParaRPr>
          </a:p>
          <a:p>
            <a:pPr lvl="1" marL="888840" indent="-444600" defTabSz="584280">
              <a:lnSpc>
                <a:spcPct val="100000"/>
              </a:lnSpc>
              <a:spcBef>
                <a:spcPts val="4201"/>
              </a:spcBef>
              <a:buClr>
                <a:srgbClr val="000000"/>
              </a:buClr>
              <a:buSzPct val="145000"/>
              <a:buFont typeface="Symbol" charset="2"/>
              <a:buChar char=""/>
            </a:pPr>
            <a:r>
              <a:rPr b="0" lang="it-IT" sz="3200" strike="noStrike" u="none">
                <a:solidFill>
                  <a:srgbClr val="000000"/>
                </a:solidFill>
                <a:effectLst/>
                <a:uFillTx/>
                <a:latin typeface="Helvetica Neue"/>
                <a:ea typeface="Helvetica Neue"/>
              </a:rPr>
              <a:t>Corpo livello due</a:t>
            </a:r>
            <a:endParaRPr b="0" lang="it-IT" sz="3200" strike="noStrike" u="none">
              <a:solidFill>
                <a:srgbClr val="000000"/>
              </a:solidFill>
              <a:effectLst/>
              <a:uFillTx/>
              <a:latin typeface="Helvetica Neue"/>
            </a:endParaRPr>
          </a:p>
          <a:p>
            <a:pPr lvl="2" marL="1333440" indent="-444600" defTabSz="584280">
              <a:lnSpc>
                <a:spcPct val="100000"/>
              </a:lnSpc>
              <a:spcBef>
                <a:spcPts val="4201"/>
              </a:spcBef>
              <a:buClr>
                <a:srgbClr val="000000"/>
              </a:buClr>
              <a:buSzPct val="145000"/>
              <a:buFont typeface="Symbol" charset="2"/>
              <a:buChar char=""/>
            </a:pPr>
            <a:r>
              <a:rPr b="0" lang="it-IT" sz="3200" strike="noStrike" u="none">
                <a:solidFill>
                  <a:srgbClr val="000000"/>
                </a:solidFill>
                <a:effectLst/>
                <a:uFillTx/>
                <a:latin typeface="Helvetica Neue"/>
                <a:ea typeface="Helvetica Neue"/>
              </a:rPr>
              <a:t>Corpo livello tre</a:t>
            </a:r>
            <a:endParaRPr b="0" lang="it-IT" sz="3200" strike="noStrike" u="none">
              <a:solidFill>
                <a:srgbClr val="000000"/>
              </a:solidFill>
              <a:effectLst/>
              <a:uFillTx/>
              <a:latin typeface="Helvetica Neue"/>
            </a:endParaRPr>
          </a:p>
          <a:p>
            <a:pPr lvl="3" marL="1778040" indent="-444600" defTabSz="584280">
              <a:lnSpc>
                <a:spcPct val="100000"/>
              </a:lnSpc>
              <a:spcBef>
                <a:spcPts val="4201"/>
              </a:spcBef>
              <a:buClr>
                <a:srgbClr val="000000"/>
              </a:buClr>
              <a:buSzPct val="145000"/>
              <a:buFont typeface="Symbol" charset="2"/>
              <a:buChar char=""/>
            </a:pPr>
            <a:r>
              <a:rPr b="0" lang="it-IT" sz="3200" strike="noStrike" u="none">
                <a:solidFill>
                  <a:srgbClr val="000000"/>
                </a:solidFill>
                <a:effectLst/>
                <a:uFillTx/>
                <a:latin typeface="Helvetica Neue"/>
                <a:ea typeface="Helvetica Neue"/>
              </a:rPr>
              <a:t>Corpo livello quattro</a:t>
            </a:r>
            <a:endParaRPr b="0" lang="it-IT" sz="3200" strike="noStrike" u="none">
              <a:solidFill>
                <a:srgbClr val="000000"/>
              </a:solidFill>
              <a:effectLst/>
              <a:uFillTx/>
              <a:latin typeface="Helvetica Neue"/>
            </a:endParaRPr>
          </a:p>
          <a:p>
            <a:pPr lvl="4" marL="2222640" indent="-444600" defTabSz="584280">
              <a:lnSpc>
                <a:spcPct val="100000"/>
              </a:lnSpc>
              <a:spcBef>
                <a:spcPts val="4201"/>
              </a:spcBef>
              <a:buClr>
                <a:srgbClr val="000000"/>
              </a:buClr>
              <a:buSzPct val="145000"/>
              <a:buFont typeface="Symbol" charset="2"/>
              <a:buChar char=""/>
            </a:pPr>
            <a:r>
              <a:rPr b="0" lang="it-IT" sz="3200" strike="noStrike" u="none">
                <a:solidFill>
                  <a:srgbClr val="000000"/>
                </a:solidFill>
                <a:effectLst/>
                <a:uFillTx/>
                <a:latin typeface="Helvetica Neue"/>
                <a:ea typeface="Helvetica Neue"/>
              </a:rPr>
              <a:t>Corpo livello cinque</a:t>
            </a:r>
            <a:endParaRPr b="0" lang="it-IT" sz="3200" strike="noStrike" u="none">
              <a:solidFill>
                <a:srgbClr val="000000"/>
              </a:solidFill>
              <a:effectLst/>
              <a:uFillTx/>
              <a:latin typeface="Helvetica Neue"/>
            </a:endParaRPr>
          </a:p>
        </p:txBody>
      </p:sp>
      <p:sp>
        <p:nvSpPr>
          <p:cNvPr id="31" name="PlaceHolder 3"/>
          <p:cNvSpPr>
            <a:spLocks noGrp="1"/>
          </p:cNvSpPr>
          <p:nvPr>
            <p:ph type="sldNum" idx="11"/>
          </p:nvPr>
        </p:nvSpPr>
        <p:spPr>
          <a:xfrm>
            <a:off x="6328800" y="9296280"/>
            <a:ext cx="339840" cy="324000"/>
          </a:xfrm>
          <a:prstGeom prst="rect">
            <a:avLst/>
          </a:prstGeom>
          <a:noFill/>
          <a:ln w="12600">
            <a:noFill/>
          </a:ln>
        </p:spPr>
        <p:txBody>
          <a:bodyPr lIns="50760" rIns="50760" tIns="50760" bIns="50760" anchor="t">
            <a:noAutofit/>
          </a:bodyPr>
          <a:lstStyle>
            <a:lvl1pPr indent="0" algn="ctr" defTabSz="584280">
              <a:lnSpc>
                <a:spcPct val="100000"/>
              </a:lnSpc>
              <a:buNone/>
              <a:tabLst>
                <a:tab algn="l" pos="0"/>
              </a:tabLst>
              <a:defRPr b="0" lang="it-IT" sz="1600" strike="noStrike" u="none">
                <a:solidFill>
                  <a:srgbClr val="000000"/>
                </a:solidFill>
                <a:effectLst/>
                <a:uFillTx/>
                <a:latin typeface="Helvetica Neue Light"/>
                <a:ea typeface="Helvetica Neue Light"/>
              </a:defRPr>
            </a:lvl1pPr>
          </a:lstStyle>
          <a:p>
            <a:pPr indent="0" algn="ctr" defTabSz="584280">
              <a:lnSpc>
                <a:spcPct val="100000"/>
              </a:lnSpc>
              <a:buNone/>
              <a:tabLst>
                <a:tab algn="l" pos="0"/>
              </a:tabLst>
            </a:pPr>
            <a:fld id="{2CCB17C1-EDA1-415D-832C-9F5F0FB451B3}" type="slidenum">
              <a:rPr b="0" lang="it-IT" sz="1600" strike="noStrike" u="none">
                <a:solidFill>
                  <a:srgbClr val="000000"/>
                </a:solidFill>
                <a:effectLst/>
                <a:uFillTx/>
                <a:latin typeface="Helvetica Neue Light"/>
                <a:ea typeface="Helvetica Neue Light"/>
              </a:rPr>
              <a:t>&lt;numero&gt;</a:t>
            </a:fld>
            <a:endParaRPr b="0" lang="it-IT" sz="1600" strike="noStrike" u="none">
              <a:solidFill>
                <a:srgbClr val="000000"/>
              </a:solidFill>
              <a:effectLst/>
              <a:uFillTx/>
              <a:latin typeface="Times New Roman"/>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olo, punti elenco e foto">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body"/>
          </p:nvPr>
        </p:nvSpPr>
        <p:spPr>
          <a:xfrm>
            <a:off x="4086360" y="2586600"/>
            <a:ext cx="9429480" cy="6286320"/>
          </a:xfrm>
          <a:prstGeom prst="rect">
            <a:avLst/>
          </a:prstGeom>
          <a:noFill/>
          <a:ln w="0">
            <a:noFill/>
          </a:ln>
        </p:spPr>
        <p:txBody>
          <a:bodyPr lIns="91440" rIns="91440" tIns="45720" bIns="45720" anchor="t">
            <a:noAutofit/>
          </a:bodyPr>
          <a:p>
            <a:pPr marL="432000" indent="-324000">
              <a:spcBef>
                <a:spcPts val="1417"/>
              </a:spcBef>
              <a:buClr>
                <a:srgbClr val="000000"/>
              </a:buClr>
              <a:buSzPct val="45000"/>
              <a:buFont typeface="Wingdings" charset="2"/>
              <a:buChar char=""/>
            </a:pPr>
            <a:r>
              <a:rPr b="0" lang="it-IT" sz="2400" strike="noStrike" u="none">
                <a:solidFill>
                  <a:srgbClr val="000000"/>
                </a:solidFill>
                <a:effectLst/>
                <a:uFillTx/>
                <a:latin typeface="Helvetica Neue"/>
              </a:rPr>
              <a:t>Fai clic per modificare il formato del testo della struttura</a:t>
            </a:r>
            <a:endParaRPr b="0" lang="it-IT" sz="2400" strike="noStrike" u="none">
              <a:solidFill>
                <a:srgbClr val="000000"/>
              </a:solidFill>
              <a:effectLst/>
              <a:uFillTx/>
              <a:latin typeface="Helvetica Neue"/>
            </a:endParaRPr>
          </a:p>
          <a:p>
            <a:pPr lvl="1" marL="864000" indent="-324000">
              <a:spcBef>
                <a:spcPts val="1134"/>
              </a:spcBef>
              <a:buClr>
                <a:srgbClr val="000000"/>
              </a:buClr>
              <a:buSzPct val="75000"/>
              <a:buFont typeface="Symbol" charset="2"/>
              <a:buChar char=""/>
            </a:pPr>
            <a:r>
              <a:rPr b="0" lang="it-IT" sz="2400" strike="noStrike" u="none">
                <a:solidFill>
                  <a:srgbClr val="000000"/>
                </a:solidFill>
                <a:effectLst/>
                <a:uFillTx/>
                <a:latin typeface="Helvetica Neue"/>
              </a:rPr>
              <a:t>Secondo livello struttura</a:t>
            </a:r>
            <a:endParaRPr b="0" lang="it-IT" sz="2400" strike="noStrike" u="none">
              <a:solidFill>
                <a:srgbClr val="000000"/>
              </a:solidFill>
              <a:effectLst/>
              <a:uFillTx/>
              <a:latin typeface="Helvetica Neue"/>
            </a:endParaRPr>
          </a:p>
          <a:p>
            <a:pPr lvl="2" marL="1296000" indent="-288000">
              <a:spcBef>
                <a:spcPts val="850"/>
              </a:spcBef>
              <a:buClr>
                <a:srgbClr val="000000"/>
              </a:buClr>
              <a:buSzPct val="45000"/>
              <a:buFont typeface="Wingdings" charset="2"/>
              <a:buChar char=""/>
            </a:pPr>
            <a:r>
              <a:rPr b="0" lang="it-IT" sz="2400" strike="noStrike" u="none">
                <a:solidFill>
                  <a:srgbClr val="000000"/>
                </a:solidFill>
                <a:effectLst/>
                <a:uFillTx/>
                <a:latin typeface="Helvetica Neue"/>
              </a:rPr>
              <a:t>Terzo livello struttura</a:t>
            </a:r>
            <a:endParaRPr b="0" lang="it-IT" sz="2400" strike="noStrike" u="none">
              <a:solidFill>
                <a:srgbClr val="000000"/>
              </a:solidFill>
              <a:effectLst/>
              <a:uFillTx/>
              <a:latin typeface="Helvetica Neue"/>
            </a:endParaRPr>
          </a:p>
          <a:p>
            <a:pPr lvl="3" marL="1728000" indent="-216000">
              <a:spcBef>
                <a:spcPts val="567"/>
              </a:spcBef>
              <a:buClr>
                <a:srgbClr val="000000"/>
              </a:buClr>
              <a:buSzPct val="75000"/>
              <a:buFont typeface="Symbol" charset="2"/>
              <a:buChar char=""/>
            </a:pPr>
            <a:r>
              <a:rPr b="0" lang="it-IT" sz="2400" strike="noStrike" u="none">
                <a:solidFill>
                  <a:srgbClr val="000000"/>
                </a:solidFill>
                <a:effectLst/>
                <a:uFillTx/>
                <a:latin typeface="Helvetica Neue"/>
              </a:rPr>
              <a:t>Quarto livello struttura</a:t>
            </a:r>
            <a:endParaRPr b="0" lang="it-IT" sz="2400" strike="noStrike" u="none">
              <a:solidFill>
                <a:srgbClr val="000000"/>
              </a:solidFill>
              <a:effectLst/>
              <a:uFillTx/>
              <a:latin typeface="Helvetica Neue"/>
            </a:endParaRPr>
          </a:p>
          <a:p>
            <a:pPr lvl="4" marL="2160000" indent="-216000">
              <a:spcBef>
                <a:spcPts val="283"/>
              </a:spcBef>
              <a:buClr>
                <a:srgbClr val="000000"/>
              </a:buClr>
              <a:buSzPct val="45000"/>
              <a:buFont typeface="Wingdings" charset="2"/>
              <a:buChar char=""/>
            </a:pPr>
            <a:r>
              <a:rPr b="0" lang="it-IT" sz="2400" strike="noStrike" u="none">
                <a:solidFill>
                  <a:srgbClr val="000000"/>
                </a:solidFill>
                <a:effectLst/>
                <a:uFillTx/>
                <a:latin typeface="Helvetica Neue"/>
              </a:rPr>
              <a:t>Quinto livello struttura</a:t>
            </a:r>
            <a:endParaRPr b="0" lang="it-IT" sz="2400" strike="noStrike" u="none">
              <a:solidFill>
                <a:srgbClr val="000000"/>
              </a:solidFill>
              <a:effectLst/>
              <a:uFillTx/>
              <a:latin typeface="Helvetica Neue"/>
            </a:endParaRPr>
          </a:p>
          <a:p>
            <a:pPr lvl="5" marL="2592000" indent="-216000">
              <a:spcBef>
                <a:spcPts val="283"/>
              </a:spcBef>
              <a:buClr>
                <a:srgbClr val="000000"/>
              </a:buClr>
              <a:buSzPct val="45000"/>
              <a:buFont typeface="Wingdings" charset="2"/>
              <a:buChar char=""/>
            </a:pPr>
            <a:r>
              <a:rPr b="0" lang="it-IT" sz="2400" strike="noStrike" u="none">
                <a:solidFill>
                  <a:srgbClr val="000000"/>
                </a:solidFill>
                <a:effectLst/>
                <a:uFillTx/>
                <a:latin typeface="Helvetica Neue"/>
              </a:rPr>
              <a:t>Sesto livello struttura</a:t>
            </a:r>
            <a:endParaRPr b="0" lang="it-IT" sz="2400" strike="noStrike" u="none">
              <a:solidFill>
                <a:srgbClr val="000000"/>
              </a:solidFill>
              <a:effectLst/>
              <a:uFillTx/>
              <a:latin typeface="Helvetica Neue"/>
            </a:endParaRPr>
          </a:p>
          <a:p>
            <a:pPr lvl="6" marL="3024000" indent="-216000">
              <a:spcBef>
                <a:spcPts val="283"/>
              </a:spcBef>
              <a:buClr>
                <a:srgbClr val="000000"/>
              </a:buClr>
              <a:buSzPct val="45000"/>
              <a:buFont typeface="Wingdings" charset="2"/>
              <a:buChar char=""/>
            </a:pPr>
            <a:r>
              <a:rPr b="0" lang="it-IT" sz="2400" strike="noStrike" u="none">
                <a:solidFill>
                  <a:srgbClr val="000000"/>
                </a:solidFill>
                <a:effectLst/>
                <a:uFillTx/>
                <a:latin typeface="Helvetica Neue"/>
              </a:rPr>
              <a:t>Settimo livello struttura</a:t>
            </a:r>
            <a:endParaRPr b="0" lang="it-IT" sz="2400" strike="noStrike" u="none">
              <a:solidFill>
                <a:srgbClr val="000000"/>
              </a:solidFill>
              <a:effectLst/>
              <a:uFillTx/>
              <a:latin typeface="Helvetica Neue"/>
            </a:endParaRPr>
          </a:p>
        </p:txBody>
      </p:sp>
      <p:sp>
        <p:nvSpPr>
          <p:cNvPr id="33" name="PlaceHolder 2"/>
          <p:cNvSpPr>
            <a:spLocks noGrp="1"/>
          </p:cNvSpPr>
          <p:nvPr>
            <p:ph type="title"/>
          </p:nvPr>
        </p:nvSpPr>
        <p:spPr>
          <a:xfrm>
            <a:off x="952560" y="254160"/>
            <a:ext cx="11099520" cy="2158560"/>
          </a:xfrm>
          <a:prstGeom prst="rect">
            <a:avLst/>
          </a:prstGeom>
          <a:noFill/>
          <a:ln w="12600">
            <a:noFill/>
          </a:ln>
        </p:spPr>
        <p:txBody>
          <a:bodyPr lIns="50760" rIns="50760" tIns="50760" bIns="50760" anchor="ctr">
            <a:noAutofit/>
          </a:bodyPr>
          <a:p>
            <a:pPr indent="0" algn="ctr" defTabSz="584280">
              <a:lnSpc>
                <a:spcPct val="100000"/>
              </a:lnSpc>
              <a:buNone/>
              <a:tabLst>
                <a:tab algn="l" pos="0"/>
              </a:tabLst>
            </a:pPr>
            <a:r>
              <a:rPr b="0" lang="it-IT" sz="8000" strike="noStrike" u="none">
                <a:solidFill>
                  <a:srgbClr val="000000"/>
                </a:solidFill>
                <a:effectLst/>
                <a:uFillTx/>
                <a:latin typeface="Helvetica Neue Medium"/>
                <a:ea typeface="Helvetica Neue Medium"/>
              </a:rPr>
              <a:t>Titolo Testo</a:t>
            </a:r>
            <a:endParaRPr b="0" lang="it-IT" sz="8000" strike="noStrike" u="none">
              <a:solidFill>
                <a:srgbClr val="000000"/>
              </a:solidFill>
              <a:effectLst/>
              <a:uFillTx/>
              <a:latin typeface="Helvetica Neue"/>
            </a:endParaRPr>
          </a:p>
        </p:txBody>
      </p:sp>
      <p:sp>
        <p:nvSpPr>
          <p:cNvPr id="34" name="PlaceHolder 3"/>
          <p:cNvSpPr>
            <a:spLocks noGrp="1"/>
          </p:cNvSpPr>
          <p:nvPr>
            <p:ph type="body"/>
          </p:nvPr>
        </p:nvSpPr>
        <p:spPr>
          <a:xfrm>
            <a:off x="952560" y="2590920"/>
            <a:ext cx="5333760" cy="6286320"/>
          </a:xfrm>
          <a:prstGeom prst="rect">
            <a:avLst/>
          </a:prstGeom>
          <a:noFill/>
          <a:ln w="12600">
            <a:noFill/>
          </a:ln>
        </p:spPr>
        <p:txBody>
          <a:bodyPr lIns="50760" rIns="50760" tIns="50760" bIns="50760" anchor="ctr">
            <a:noAutofit/>
          </a:bodyPr>
          <a:p>
            <a:pPr marL="343080" indent="-343080" defTabSz="584280">
              <a:lnSpc>
                <a:spcPct val="100000"/>
              </a:lnSpc>
              <a:spcBef>
                <a:spcPts val="3200"/>
              </a:spcBef>
              <a:buClr>
                <a:srgbClr val="000000"/>
              </a:buClr>
              <a:buSzPct val="145000"/>
              <a:buFont typeface="Symbol" charset="2"/>
              <a:buChar char=""/>
            </a:pPr>
            <a:r>
              <a:rPr b="0" lang="it-IT" sz="2800" strike="noStrike" u="none">
                <a:solidFill>
                  <a:srgbClr val="000000"/>
                </a:solidFill>
                <a:effectLst/>
                <a:uFillTx/>
                <a:latin typeface="Helvetica Neue"/>
                <a:ea typeface="Helvetica Neue"/>
              </a:rPr>
              <a:t>Corpo livello uno</a:t>
            </a:r>
            <a:endParaRPr b="0" lang="it-IT" sz="2800" strike="noStrike" u="none">
              <a:solidFill>
                <a:srgbClr val="000000"/>
              </a:solidFill>
              <a:effectLst/>
              <a:uFillTx/>
              <a:latin typeface="Helvetica Neue"/>
            </a:endParaRPr>
          </a:p>
          <a:p>
            <a:pPr lvl="1" marL="685800" indent="-343080" defTabSz="584280">
              <a:lnSpc>
                <a:spcPct val="100000"/>
              </a:lnSpc>
              <a:spcBef>
                <a:spcPts val="3200"/>
              </a:spcBef>
              <a:buClr>
                <a:srgbClr val="000000"/>
              </a:buClr>
              <a:buSzPct val="145000"/>
              <a:buFont typeface="Symbol" charset="2"/>
              <a:buChar char=""/>
            </a:pPr>
            <a:r>
              <a:rPr b="0" lang="it-IT" sz="2800" strike="noStrike" u="none">
                <a:solidFill>
                  <a:srgbClr val="000000"/>
                </a:solidFill>
                <a:effectLst/>
                <a:uFillTx/>
                <a:latin typeface="Helvetica Neue"/>
                <a:ea typeface="Helvetica Neue"/>
              </a:rPr>
              <a:t>Corpo livello due</a:t>
            </a:r>
            <a:endParaRPr b="0" lang="it-IT" sz="2800" strike="noStrike" u="none">
              <a:solidFill>
                <a:srgbClr val="000000"/>
              </a:solidFill>
              <a:effectLst/>
              <a:uFillTx/>
              <a:latin typeface="Helvetica Neue"/>
            </a:endParaRPr>
          </a:p>
          <a:p>
            <a:pPr lvl="2" marL="1028880" indent="-343080" defTabSz="584280">
              <a:lnSpc>
                <a:spcPct val="100000"/>
              </a:lnSpc>
              <a:spcBef>
                <a:spcPts val="3200"/>
              </a:spcBef>
              <a:buClr>
                <a:srgbClr val="000000"/>
              </a:buClr>
              <a:buSzPct val="145000"/>
              <a:buFont typeface="Symbol" charset="2"/>
              <a:buChar char=""/>
            </a:pPr>
            <a:r>
              <a:rPr b="0" lang="it-IT" sz="2800" strike="noStrike" u="none">
                <a:solidFill>
                  <a:srgbClr val="000000"/>
                </a:solidFill>
                <a:effectLst/>
                <a:uFillTx/>
                <a:latin typeface="Helvetica Neue"/>
                <a:ea typeface="Helvetica Neue"/>
              </a:rPr>
              <a:t>Corpo livello tre</a:t>
            </a:r>
            <a:endParaRPr b="0" lang="it-IT" sz="2800" strike="noStrike" u="none">
              <a:solidFill>
                <a:srgbClr val="000000"/>
              </a:solidFill>
              <a:effectLst/>
              <a:uFillTx/>
              <a:latin typeface="Helvetica Neue"/>
            </a:endParaRPr>
          </a:p>
          <a:p>
            <a:pPr lvl="3" marL="1371600" indent="-343080" defTabSz="584280">
              <a:lnSpc>
                <a:spcPct val="100000"/>
              </a:lnSpc>
              <a:spcBef>
                <a:spcPts val="3200"/>
              </a:spcBef>
              <a:buClr>
                <a:srgbClr val="000000"/>
              </a:buClr>
              <a:buSzPct val="145000"/>
              <a:buFont typeface="Symbol" charset="2"/>
              <a:buChar char=""/>
            </a:pPr>
            <a:r>
              <a:rPr b="0" lang="it-IT" sz="2800" strike="noStrike" u="none">
                <a:solidFill>
                  <a:srgbClr val="000000"/>
                </a:solidFill>
                <a:effectLst/>
                <a:uFillTx/>
                <a:latin typeface="Helvetica Neue"/>
                <a:ea typeface="Helvetica Neue"/>
              </a:rPr>
              <a:t>Corpo livello quattro</a:t>
            </a:r>
            <a:endParaRPr b="0" lang="it-IT" sz="2800" strike="noStrike" u="none">
              <a:solidFill>
                <a:srgbClr val="000000"/>
              </a:solidFill>
              <a:effectLst/>
              <a:uFillTx/>
              <a:latin typeface="Helvetica Neue"/>
            </a:endParaRPr>
          </a:p>
          <a:p>
            <a:pPr lvl="4" marL="1714680" indent="-343080" defTabSz="584280">
              <a:lnSpc>
                <a:spcPct val="100000"/>
              </a:lnSpc>
              <a:spcBef>
                <a:spcPts val="3200"/>
              </a:spcBef>
              <a:buClr>
                <a:srgbClr val="000000"/>
              </a:buClr>
              <a:buSzPct val="145000"/>
              <a:buFont typeface="Symbol" charset="2"/>
              <a:buChar char=""/>
            </a:pPr>
            <a:r>
              <a:rPr b="0" lang="it-IT" sz="2800" strike="noStrike" u="none">
                <a:solidFill>
                  <a:srgbClr val="000000"/>
                </a:solidFill>
                <a:effectLst/>
                <a:uFillTx/>
                <a:latin typeface="Helvetica Neue"/>
                <a:ea typeface="Helvetica Neue"/>
              </a:rPr>
              <a:t>Corpo livello cinque</a:t>
            </a:r>
            <a:endParaRPr b="0" lang="it-IT" sz="2800" strike="noStrike" u="none">
              <a:solidFill>
                <a:srgbClr val="000000"/>
              </a:solidFill>
              <a:effectLst/>
              <a:uFillTx/>
              <a:latin typeface="Helvetica Neue"/>
            </a:endParaRPr>
          </a:p>
        </p:txBody>
      </p:sp>
      <p:sp>
        <p:nvSpPr>
          <p:cNvPr id="35" name="PlaceHolder 4"/>
          <p:cNvSpPr>
            <a:spLocks noGrp="1"/>
          </p:cNvSpPr>
          <p:nvPr>
            <p:ph type="sldNum" idx="12"/>
          </p:nvPr>
        </p:nvSpPr>
        <p:spPr>
          <a:xfrm>
            <a:off x="6328800" y="9296280"/>
            <a:ext cx="339840" cy="342720"/>
          </a:xfrm>
          <a:prstGeom prst="rect">
            <a:avLst/>
          </a:prstGeom>
          <a:noFill/>
          <a:ln w="12600">
            <a:noFill/>
          </a:ln>
        </p:spPr>
        <p:txBody>
          <a:bodyPr lIns="50760" rIns="50760" tIns="50760" bIns="50760" anchor="t">
            <a:noAutofit/>
          </a:bodyPr>
          <a:lstStyle>
            <a:lvl1pPr indent="0" algn="ctr" defTabSz="584280">
              <a:lnSpc>
                <a:spcPct val="100000"/>
              </a:lnSpc>
              <a:buNone/>
              <a:tabLst>
                <a:tab algn="l" pos="0"/>
              </a:tabLst>
              <a:defRPr b="0" lang="it-IT" sz="1600" strike="noStrike" u="none">
                <a:solidFill>
                  <a:srgbClr val="000000"/>
                </a:solidFill>
                <a:effectLst/>
                <a:uFillTx/>
                <a:latin typeface="Helvetica Light"/>
                <a:ea typeface="Helvetica Light"/>
              </a:defRPr>
            </a:lvl1pPr>
          </a:lstStyle>
          <a:p>
            <a:pPr indent="0" algn="ctr" defTabSz="584280">
              <a:lnSpc>
                <a:spcPct val="100000"/>
              </a:lnSpc>
              <a:buNone/>
              <a:tabLst>
                <a:tab algn="l" pos="0"/>
              </a:tabLst>
            </a:pPr>
            <a:fld id="{BBA4BC14-29E0-4190-B378-4F38FCB5D3D4}" type="slidenum">
              <a:rPr b="0" lang="it-IT" sz="1600" strike="noStrike" u="none">
                <a:solidFill>
                  <a:srgbClr val="000000"/>
                </a:solidFill>
                <a:effectLst/>
                <a:uFillTx/>
                <a:latin typeface="Helvetica Light"/>
                <a:ea typeface="Helvetica Light"/>
              </a:rPr>
              <a:t>&lt;numero&gt;</a:t>
            </a:fld>
            <a:endParaRPr b="0" lang="it-IT" sz="1600" strike="noStrike" u="none">
              <a:solidFill>
                <a:srgbClr val="000000"/>
              </a:solidFill>
              <a:effectLst/>
              <a:uFillTx/>
              <a:latin typeface="Times New Roman"/>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Punti elenco">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body"/>
          </p:nvPr>
        </p:nvSpPr>
        <p:spPr>
          <a:xfrm>
            <a:off x="952560" y="1270080"/>
            <a:ext cx="11099520" cy="7213320"/>
          </a:xfrm>
          <a:prstGeom prst="rect">
            <a:avLst/>
          </a:prstGeom>
          <a:noFill/>
          <a:ln w="12600">
            <a:noFill/>
          </a:ln>
        </p:spPr>
        <p:txBody>
          <a:bodyPr lIns="50760" rIns="50760" tIns="50760" bIns="50760" anchor="ctr">
            <a:noAutofit/>
          </a:bodyPr>
          <a:p>
            <a:pPr marL="444600" indent="-444600" defTabSz="584280">
              <a:lnSpc>
                <a:spcPct val="100000"/>
              </a:lnSpc>
              <a:spcBef>
                <a:spcPts val="4201"/>
              </a:spcBef>
              <a:buClr>
                <a:srgbClr val="000000"/>
              </a:buClr>
              <a:buSzPct val="145000"/>
              <a:buFont typeface="Symbol" charset="2"/>
              <a:buChar char=""/>
            </a:pPr>
            <a:r>
              <a:rPr b="0" lang="it-IT" sz="3200" strike="noStrike" u="none">
                <a:solidFill>
                  <a:srgbClr val="000000"/>
                </a:solidFill>
                <a:effectLst/>
                <a:uFillTx/>
                <a:latin typeface="Helvetica Neue"/>
                <a:ea typeface="Helvetica Neue"/>
              </a:rPr>
              <a:t>Corpo livello uno</a:t>
            </a:r>
            <a:endParaRPr b="0" lang="it-IT" sz="3200" strike="noStrike" u="none">
              <a:solidFill>
                <a:srgbClr val="000000"/>
              </a:solidFill>
              <a:effectLst/>
              <a:uFillTx/>
              <a:latin typeface="Helvetica Neue"/>
            </a:endParaRPr>
          </a:p>
          <a:p>
            <a:pPr lvl="1" marL="888840" indent="-444600" defTabSz="584280">
              <a:lnSpc>
                <a:spcPct val="100000"/>
              </a:lnSpc>
              <a:spcBef>
                <a:spcPts val="4201"/>
              </a:spcBef>
              <a:buClr>
                <a:srgbClr val="000000"/>
              </a:buClr>
              <a:buSzPct val="145000"/>
              <a:buFont typeface="Symbol" charset="2"/>
              <a:buChar char=""/>
            </a:pPr>
            <a:r>
              <a:rPr b="0" lang="it-IT" sz="3200" strike="noStrike" u="none">
                <a:solidFill>
                  <a:srgbClr val="000000"/>
                </a:solidFill>
                <a:effectLst/>
                <a:uFillTx/>
                <a:latin typeface="Helvetica Neue"/>
                <a:ea typeface="Helvetica Neue"/>
              </a:rPr>
              <a:t>Corpo livello due</a:t>
            </a:r>
            <a:endParaRPr b="0" lang="it-IT" sz="3200" strike="noStrike" u="none">
              <a:solidFill>
                <a:srgbClr val="000000"/>
              </a:solidFill>
              <a:effectLst/>
              <a:uFillTx/>
              <a:latin typeface="Helvetica Neue"/>
            </a:endParaRPr>
          </a:p>
          <a:p>
            <a:pPr lvl="2" marL="1333440" indent="-444600" defTabSz="584280">
              <a:lnSpc>
                <a:spcPct val="100000"/>
              </a:lnSpc>
              <a:spcBef>
                <a:spcPts val="4201"/>
              </a:spcBef>
              <a:buClr>
                <a:srgbClr val="000000"/>
              </a:buClr>
              <a:buSzPct val="145000"/>
              <a:buFont typeface="Symbol" charset="2"/>
              <a:buChar char=""/>
            </a:pPr>
            <a:r>
              <a:rPr b="0" lang="it-IT" sz="3200" strike="noStrike" u="none">
                <a:solidFill>
                  <a:srgbClr val="000000"/>
                </a:solidFill>
                <a:effectLst/>
                <a:uFillTx/>
                <a:latin typeface="Helvetica Neue"/>
                <a:ea typeface="Helvetica Neue"/>
              </a:rPr>
              <a:t>Corpo livello tre</a:t>
            </a:r>
            <a:endParaRPr b="0" lang="it-IT" sz="3200" strike="noStrike" u="none">
              <a:solidFill>
                <a:srgbClr val="000000"/>
              </a:solidFill>
              <a:effectLst/>
              <a:uFillTx/>
              <a:latin typeface="Helvetica Neue"/>
            </a:endParaRPr>
          </a:p>
          <a:p>
            <a:pPr lvl="3" marL="1778040" indent="-444600" defTabSz="584280">
              <a:lnSpc>
                <a:spcPct val="100000"/>
              </a:lnSpc>
              <a:spcBef>
                <a:spcPts val="4201"/>
              </a:spcBef>
              <a:buClr>
                <a:srgbClr val="000000"/>
              </a:buClr>
              <a:buSzPct val="145000"/>
              <a:buFont typeface="Symbol" charset="2"/>
              <a:buChar char=""/>
            </a:pPr>
            <a:r>
              <a:rPr b="0" lang="it-IT" sz="3200" strike="noStrike" u="none">
                <a:solidFill>
                  <a:srgbClr val="000000"/>
                </a:solidFill>
                <a:effectLst/>
                <a:uFillTx/>
                <a:latin typeface="Helvetica Neue"/>
                <a:ea typeface="Helvetica Neue"/>
              </a:rPr>
              <a:t>Corpo livello quattro</a:t>
            </a:r>
            <a:endParaRPr b="0" lang="it-IT" sz="3200" strike="noStrike" u="none">
              <a:solidFill>
                <a:srgbClr val="000000"/>
              </a:solidFill>
              <a:effectLst/>
              <a:uFillTx/>
              <a:latin typeface="Helvetica Neue"/>
            </a:endParaRPr>
          </a:p>
          <a:p>
            <a:pPr lvl="4" marL="2222640" indent="-444600" defTabSz="584280">
              <a:lnSpc>
                <a:spcPct val="100000"/>
              </a:lnSpc>
              <a:spcBef>
                <a:spcPts val="4201"/>
              </a:spcBef>
              <a:buClr>
                <a:srgbClr val="000000"/>
              </a:buClr>
              <a:buSzPct val="145000"/>
              <a:buFont typeface="Symbol" charset="2"/>
              <a:buChar char=""/>
            </a:pPr>
            <a:r>
              <a:rPr b="0" lang="it-IT" sz="3200" strike="noStrike" u="none">
                <a:solidFill>
                  <a:srgbClr val="000000"/>
                </a:solidFill>
                <a:effectLst/>
                <a:uFillTx/>
                <a:latin typeface="Helvetica Neue"/>
                <a:ea typeface="Helvetica Neue"/>
              </a:rPr>
              <a:t>Corpo livello cinque</a:t>
            </a:r>
            <a:endParaRPr b="0" lang="it-IT" sz="3200" strike="noStrike" u="none">
              <a:solidFill>
                <a:srgbClr val="000000"/>
              </a:solidFill>
              <a:effectLst/>
              <a:uFillTx/>
              <a:latin typeface="Helvetica Neue"/>
            </a:endParaRPr>
          </a:p>
        </p:txBody>
      </p:sp>
      <p:sp>
        <p:nvSpPr>
          <p:cNvPr id="37" name="PlaceHolder 2"/>
          <p:cNvSpPr>
            <a:spLocks noGrp="1"/>
          </p:cNvSpPr>
          <p:nvPr>
            <p:ph type="sldNum" idx="13"/>
          </p:nvPr>
        </p:nvSpPr>
        <p:spPr>
          <a:xfrm>
            <a:off x="6328800" y="9296280"/>
            <a:ext cx="339840" cy="324000"/>
          </a:xfrm>
          <a:prstGeom prst="rect">
            <a:avLst/>
          </a:prstGeom>
          <a:noFill/>
          <a:ln w="12600">
            <a:noFill/>
          </a:ln>
        </p:spPr>
        <p:txBody>
          <a:bodyPr lIns="50760" rIns="50760" tIns="50760" bIns="50760" anchor="t">
            <a:noAutofit/>
          </a:bodyPr>
          <a:lstStyle>
            <a:lvl1pPr indent="0" algn="ctr" defTabSz="584280">
              <a:lnSpc>
                <a:spcPct val="100000"/>
              </a:lnSpc>
              <a:buNone/>
              <a:tabLst>
                <a:tab algn="l" pos="0"/>
              </a:tabLst>
              <a:defRPr b="0" lang="it-IT" sz="1600" strike="noStrike" u="none">
                <a:solidFill>
                  <a:srgbClr val="000000"/>
                </a:solidFill>
                <a:effectLst/>
                <a:uFillTx/>
                <a:latin typeface="Helvetica Neue Light"/>
                <a:ea typeface="Helvetica Neue Light"/>
              </a:defRPr>
            </a:lvl1pPr>
          </a:lstStyle>
          <a:p>
            <a:pPr indent="0" algn="ctr" defTabSz="584280">
              <a:lnSpc>
                <a:spcPct val="100000"/>
              </a:lnSpc>
              <a:buNone/>
              <a:tabLst>
                <a:tab algn="l" pos="0"/>
              </a:tabLst>
            </a:pPr>
            <a:fld id="{7915436C-9184-4264-94C1-F38F02FEAB65}" type="slidenum">
              <a:rPr b="0" lang="it-IT" sz="1600" strike="noStrike" u="none">
                <a:solidFill>
                  <a:srgbClr val="000000"/>
                </a:solidFill>
                <a:effectLst/>
                <a:uFillTx/>
                <a:latin typeface="Helvetica Neue Light"/>
                <a:ea typeface="Helvetica Neue Light"/>
              </a:rPr>
              <a:t>&lt;numero&gt;</a:t>
            </a:fld>
            <a:endParaRPr b="0" lang="it-IT" sz="1600" strike="noStrike" u="none">
              <a:solidFill>
                <a:srgbClr val="000000"/>
              </a:solidFill>
              <a:effectLst/>
              <a:uFillTx/>
              <a:latin typeface="Times New Roman"/>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Foto - 3 per pagina">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body"/>
          </p:nvPr>
        </p:nvSpPr>
        <p:spPr>
          <a:xfrm>
            <a:off x="6680160" y="5029200"/>
            <a:ext cx="6054480" cy="4038120"/>
          </a:xfrm>
          <a:prstGeom prst="rect">
            <a:avLst/>
          </a:prstGeom>
          <a:noFill/>
          <a:ln w="0">
            <a:noFill/>
          </a:ln>
        </p:spPr>
        <p:txBody>
          <a:bodyPr lIns="91440" rIns="91440" tIns="45720" bIns="45720" anchor="t">
            <a:noAutofit/>
          </a:bodyPr>
          <a:p>
            <a:pPr marL="432000" indent="-324000">
              <a:spcBef>
                <a:spcPts val="1417"/>
              </a:spcBef>
              <a:buClr>
                <a:srgbClr val="000000"/>
              </a:buClr>
              <a:buSzPct val="45000"/>
              <a:buFont typeface="Wingdings" charset="2"/>
              <a:buChar char=""/>
            </a:pPr>
            <a:r>
              <a:rPr b="0" lang="it-IT" sz="2400" strike="noStrike" u="none">
                <a:solidFill>
                  <a:srgbClr val="000000"/>
                </a:solidFill>
                <a:effectLst/>
                <a:uFillTx/>
                <a:latin typeface="Helvetica Neue"/>
              </a:rPr>
              <a:t>Fai clic per modificare il formato del testo della struttura</a:t>
            </a:r>
            <a:endParaRPr b="0" lang="it-IT" sz="2400" strike="noStrike" u="none">
              <a:solidFill>
                <a:srgbClr val="000000"/>
              </a:solidFill>
              <a:effectLst/>
              <a:uFillTx/>
              <a:latin typeface="Helvetica Neue"/>
            </a:endParaRPr>
          </a:p>
          <a:p>
            <a:pPr lvl="1" marL="864000" indent="-324000">
              <a:spcBef>
                <a:spcPts val="1134"/>
              </a:spcBef>
              <a:buClr>
                <a:srgbClr val="000000"/>
              </a:buClr>
              <a:buSzPct val="75000"/>
              <a:buFont typeface="Symbol" charset="2"/>
              <a:buChar char=""/>
            </a:pPr>
            <a:r>
              <a:rPr b="0" lang="it-IT" sz="2400" strike="noStrike" u="none">
                <a:solidFill>
                  <a:srgbClr val="000000"/>
                </a:solidFill>
                <a:effectLst/>
                <a:uFillTx/>
                <a:latin typeface="Helvetica Neue"/>
              </a:rPr>
              <a:t>Secondo livello struttura</a:t>
            </a:r>
            <a:endParaRPr b="0" lang="it-IT" sz="2400" strike="noStrike" u="none">
              <a:solidFill>
                <a:srgbClr val="000000"/>
              </a:solidFill>
              <a:effectLst/>
              <a:uFillTx/>
              <a:latin typeface="Helvetica Neue"/>
            </a:endParaRPr>
          </a:p>
          <a:p>
            <a:pPr lvl="2" marL="1296000" indent="-288000">
              <a:spcBef>
                <a:spcPts val="850"/>
              </a:spcBef>
              <a:buClr>
                <a:srgbClr val="000000"/>
              </a:buClr>
              <a:buSzPct val="45000"/>
              <a:buFont typeface="Wingdings" charset="2"/>
              <a:buChar char=""/>
            </a:pPr>
            <a:r>
              <a:rPr b="0" lang="it-IT" sz="2400" strike="noStrike" u="none">
                <a:solidFill>
                  <a:srgbClr val="000000"/>
                </a:solidFill>
                <a:effectLst/>
                <a:uFillTx/>
                <a:latin typeface="Helvetica Neue"/>
              </a:rPr>
              <a:t>Terzo livello struttura</a:t>
            </a:r>
            <a:endParaRPr b="0" lang="it-IT" sz="2400" strike="noStrike" u="none">
              <a:solidFill>
                <a:srgbClr val="000000"/>
              </a:solidFill>
              <a:effectLst/>
              <a:uFillTx/>
              <a:latin typeface="Helvetica Neue"/>
            </a:endParaRPr>
          </a:p>
          <a:p>
            <a:pPr lvl="3" marL="1728000" indent="-216000">
              <a:spcBef>
                <a:spcPts val="567"/>
              </a:spcBef>
              <a:buClr>
                <a:srgbClr val="000000"/>
              </a:buClr>
              <a:buSzPct val="75000"/>
              <a:buFont typeface="Symbol" charset="2"/>
              <a:buChar char=""/>
            </a:pPr>
            <a:r>
              <a:rPr b="0" lang="it-IT" sz="2400" strike="noStrike" u="none">
                <a:solidFill>
                  <a:srgbClr val="000000"/>
                </a:solidFill>
                <a:effectLst/>
                <a:uFillTx/>
                <a:latin typeface="Helvetica Neue"/>
              </a:rPr>
              <a:t>Quarto livello struttura</a:t>
            </a:r>
            <a:endParaRPr b="0" lang="it-IT" sz="2400" strike="noStrike" u="none">
              <a:solidFill>
                <a:srgbClr val="000000"/>
              </a:solidFill>
              <a:effectLst/>
              <a:uFillTx/>
              <a:latin typeface="Helvetica Neue"/>
            </a:endParaRPr>
          </a:p>
          <a:p>
            <a:pPr lvl="4" marL="2160000" indent="-216000">
              <a:spcBef>
                <a:spcPts val="283"/>
              </a:spcBef>
              <a:buClr>
                <a:srgbClr val="000000"/>
              </a:buClr>
              <a:buSzPct val="45000"/>
              <a:buFont typeface="Wingdings" charset="2"/>
              <a:buChar char=""/>
            </a:pPr>
            <a:r>
              <a:rPr b="0" lang="it-IT" sz="2400" strike="noStrike" u="none">
                <a:solidFill>
                  <a:srgbClr val="000000"/>
                </a:solidFill>
                <a:effectLst/>
                <a:uFillTx/>
                <a:latin typeface="Helvetica Neue"/>
              </a:rPr>
              <a:t>Quinto livello struttura</a:t>
            </a:r>
            <a:endParaRPr b="0" lang="it-IT" sz="2400" strike="noStrike" u="none">
              <a:solidFill>
                <a:srgbClr val="000000"/>
              </a:solidFill>
              <a:effectLst/>
              <a:uFillTx/>
              <a:latin typeface="Helvetica Neue"/>
            </a:endParaRPr>
          </a:p>
          <a:p>
            <a:pPr lvl="5" marL="2592000" indent="-216000">
              <a:spcBef>
                <a:spcPts val="283"/>
              </a:spcBef>
              <a:buClr>
                <a:srgbClr val="000000"/>
              </a:buClr>
              <a:buSzPct val="45000"/>
              <a:buFont typeface="Wingdings" charset="2"/>
              <a:buChar char=""/>
            </a:pPr>
            <a:r>
              <a:rPr b="0" lang="it-IT" sz="2400" strike="noStrike" u="none">
                <a:solidFill>
                  <a:srgbClr val="000000"/>
                </a:solidFill>
                <a:effectLst/>
                <a:uFillTx/>
                <a:latin typeface="Helvetica Neue"/>
              </a:rPr>
              <a:t>Sesto livello struttura</a:t>
            </a:r>
            <a:endParaRPr b="0" lang="it-IT" sz="2400" strike="noStrike" u="none">
              <a:solidFill>
                <a:srgbClr val="000000"/>
              </a:solidFill>
              <a:effectLst/>
              <a:uFillTx/>
              <a:latin typeface="Helvetica Neue"/>
            </a:endParaRPr>
          </a:p>
          <a:p>
            <a:pPr lvl="6" marL="3024000" indent="-216000">
              <a:spcBef>
                <a:spcPts val="283"/>
              </a:spcBef>
              <a:buClr>
                <a:srgbClr val="000000"/>
              </a:buClr>
              <a:buSzPct val="45000"/>
              <a:buFont typeface="Wingdings" charset="2"/>
              <a:buChar char=""/>
            </a:pPr>
            <a:r>
              <a:rPr b="0" lang="it-IT" sz="2400" strike="noStrike" u="none">
                <a:solidFill>
                  <a:srgbClr val="000000"/>
                </a:solidFill>
                <a:effectLst/>
                <a:uFillTx/>
                <a:latin typeface="Helvetica Neue"/>
              </a:rPr>
              <a:t>Settimo livello struttura</a:t>
            </a:r>
            <a:endParaRPr b="0" lang="it-IT" sz="2400" strike="noStrike" u="none">
              <a:solidFill>
                <a:srgbClr val="000000"/>
              </a:solidFill>
              <a:effectLst/>
              <a:uFillTx/>
              <a:latin typeface="Helvetica Neue"/>
            </a:endParaRPr>
          </a:p>
        </p:txBody>
      </p:sp>
      <p:sp>
        <p:nvSpPr>
          <p:cNvPr id="39" name="PlaceHolder 2"/>
          <p:cNvSpPr>
            <a:spLocks noGrp="1"/>
          </p:cNvSpPr>
          <p:nvPr>
            <p:ph type="body"/>
          </p:nvPr>
        </p:nvSpPr>
        <p:spPr>
          <a:xfrm>
            <a:off x="6502320" y="888840"/>
            <a:ext cx="5866920" cy="3911400"/>
          </a:xfrm>
          <a:prstGeom prst="rect">
            <a:avLst/>
          </a:prstGeom>
          <a:noFill/>
          <a:ln w="0">
            <a:noFill/>
          </a:ln>
        </p:spPr>
        <p:txBody>
          <a:bodyPr lIns="91440" rIns="91440" tIns="45720" bIns="45720" anchor="t">
            <a:noAutofit/>
          </a:bodyPr>
          <a:p>
            <a:pPr marL="432000" indent="-324000">
              <a:spcBef>
                <a:spcPts val="1417"/>
              </a:spcBef>
              <a:buClr>
                <a:srgbClr val="000000"/>
              </a:buClr>
              <a:buSzPct val="45000"/>
              <a:buFont typeface="Wingdings" charset="2"/>
              <a:buChar char=""/>
            </a:pPr>
            <a:r>
              <a:rPr b="0" lang="it-IT" sz="2400" strike="noStrike" u="none">
                <a:solidFill>
                  <a:srgbClr val="000000"/>
                </a:solidFill>
                <a:effectLst/>
                <a:uFillTx/>
                <a:latin typeface="Helvetica Neue"/>
              </a:rPr>
              <a:t>Fai clic per modificare il formato del testo della struttura</a:t>
            </a:r>
            <a:endParaRPr b="0" lang="it-IT" sz="2400" strike="noStrike" u="none">
              <a:solidFill>
                <a:srgbClr val="000000"/>
              </a:solidFill>
              <a:effectLst/>
              <a:uFillTx/>
              <a:latin typeface="Helvetica Neue"/>
            </a:endParaRPr>
          </a:p>
          <a:p>
            <a:pPr lvl="1" marL="864000" indent="-324000">
              <a:spcBef>
                <a:spcPts val="1134"/>
              </a:spcBef>
              <a:buClr>
                <a:srgbClr val="000000"/>
              </a:buClr>
              <a:buSzPct val="75000"/>
              <a:buFont typeface="Symbol" charset="2"/>
              <a:buChar char=""/>
            </a:pPr>
            <a:r>
              <a:rPr b="0" lang="it-IT" sz="2400" strike="noStrike" u="none">
                <a:solidFill>
                  <a:srgbClr val="000000"/>
                </a:solidFill>
                <a:effectLst/>
                <a:uFillTx/>
                <a:latin typeface="Helvetica Neue"/>
              </a:rPr>
              <a:t>Secondo livello struttura</a:t>
            </a:r>
            <a:endParaRPr b="0" lang="it-IT" sz="2400" strike="noStrike" u="none">
              <a:solidFill>
                <a:srgbClr val="000000"/>
              </a:solidFill>
              <a:effectLst/>
              <a:uFillTx/>
              <a:latin typeface="Helvetica Neue"/>
            </a:endParaRPr>
          </a:p>
          <a:p>
            <a:pPr lvl="2" marL="1296000" indent="-288000">
              <a:spcBef>
                <a:spcPts val="850"/>
              </a:spcBef>
              <a:buClr>
                <a:srgbClr val="000000"/>
              </a:buClr>
              <a:buSzPct val="45000"/>
              <a:buFont typeface="Wingdings" charset="2"/>
              <a:buChar char=""/>
            </a:pPr>
            <a:r>
              <a:rPr b="0" lang="it-IT" sz="2400" strike="noStrike" u="none">
                <a:solidFill>
                  <a:srgbClr val="000000"/>
                </a:solidFill>
                <a:effectLst/>
                <a:uFillTx/>
                <a:latin typeface="Helvetica Neue"/>
              </a:rPr>
              <a:t>Terzo livello struttura</a:t>
            </a:r>
            <a:endParaRPr b="0" lang="it-IT" sz="2400" strike="noStrike" u="none">
              <a:solidFill>
                <a:srgbClr val="000000"/>
              </a:solidFill>
              <a:effectLst/>
              <a:uFillTx/>
              <a:latin typeface="Helvetica Neue"/>
            </a:endParaRPr>
          </a:p>
          <a:p>
            <a:pPr lvl="3" marL="1728000" indent="-216000">
              <a:spcBef>
                <a:spcPts val="567"/>
              </a:spcBef>
              <a:buClr>
                <a:srgbClr val="000000"/>
              </a:buClr>
              <a:buSzPct val="75000"/>
              <a:buFont typeface="Symbol" charset="2"/>
              <a:buChar char=""/>
            </a:pPr>
            <a:r>
              <a:rPr b="0" lang="it-IT" sz="2400" strike="noStrike" u="none">
                <a:solidFill>
                  <a:srgbClr val="000000"/>
                </a:solidFill>
                <a:effectLst/>
                <a:uFillTx/>
                <a:latin typeface="Helvetica Neue"/>
              </a:rPr>
              <a:t>Quarto livello struttura</a:t>
            </a:r>
            <a:endParaRPr b="0" lang="it-IT" sz="2400" strike="noStrike" u="none">
              <a:solidFill>
                <a:srgbClr val="000000"/>
              </a:solidFill>
              <a:effectLst/>
              <a:uFillTx/>
              <a:latin typeface="Helvetica Neue"/>
            </a:endParaRPr>
          </a:p>
          <a:p>
            <a:pPr lvl="4" marL="2160000" indent="-216000">
              <a:spcBef>
                <a:spcPts val="283"/>
              </a:spcBef>
              <a:buClr>
                <a:srgbClr val="000000"/>
              </a:buClr>
              <a:buSzPct val="45000"/>
              <a:buFont typeface="Wingdings" charset="2"/>
              <a:buChar char=""/>
            </a:pPr>
            <a:r>
              <a:rPr b="0" lang="it-IT" sz="2400" strike="noStrike" u="none">
                <a:solidFill>
                  <a:srgbClr val="000000"/>
                </a:solidFill>
                <a:effectLst/>
                <a:uFillTx/>
                <a:latin typeface="Helvetica Neue"/>
              </a:rPr>
              <a:t>Quinto livello struttura</a:t>
            </a:r>
            <a:endParaRPr b="0" lang="it-IT" sz="2400" strike="noStrike" u="none">
              <a:solidFill>
                <a:srgbClr val="000000"/>
              </a:solidFill>
              <a:effectLst/>
              <a:uFillTx/>
              <a:latin typeface="Helvetica Neue"/>
            </a:endParaRPr>
          </a:p>
          <a:p>
            <a:pPr lvl="5" marL="2592000" indent="-216000">
              <a:spcBef>
                <a:spcPts val="283"/>
              </a:spcBef>
              <a:buClr>
                <a:srgbClr val="000000"/>
              </a:buClr>
              <a:buSzPct val="45000"/>
              <a:buFont typeface="Wingdings" charset="2"/>
              <a:buChar char=""/>
            </a:pPr>
            <a:r>
              <a:rPr b="0" lang="it-IT" sz="2400" strike="noStrike" u="none">
                <a:solidFill>
                  <a:srgbClr val="000000"/>
                </a:solidFill>
                <a:effectLst/>
                <a:uFillTx/>
                <a:latin typeface="Helvetica Neue"/>
              </a:rPr>
              <a:t>Sesto livello struttura</a:t>
            </a:r>
            <a:endParaRPr b="0" lang="it-IT" sz="2400" strike="noStrike" u="none">
              <a:solidFill>
                <a:srgbClr val="000000"/>
              </a:solidFill>
              <a:effectLst/>
              <a:uFillTx/>
              <a:latin typeface="Helvetica Neue"/>
            </a:endParaRPr>
          </a:p>
          <a:p>
            <a:pPr lvl="6" marL="3024000" indent="-216000">
              <a:spcBef>
                <a:spcPts val="283"/>
              </a:spcBef>
              <a:buClr>
                <a:srgbClr val="000000"/>
              </a:buClr>
              <a:buSzPct val="45000"/>
              <a:buFont typeface="Wingdings" charset="2"/>
              <a:buChar char=""/>
            </a:pPr>
            <a:r>
              <a:rPr b="0" lang="it-IT" sz="2400" strike="noStrike" u="none">
                <a:solidFill>
                  <a:srgbClr val="000000"/>
                </a:solidFill>
                <a:effectLst/>
                <a:uFillTx/>
                <a:latin typeface="Helvetica Neue"/>
              </a:rPr>
              <a:t>Settimo livello struttura</a:t>
            </a:r>
            <a:endParaRPr b="0" lang="it-IT" sz="2400" strike="noStrike" u="none">
              <a:solidFill>
                <a:srgbClr val="000000"/>
              </a:solidFill>
              <a:effectLst/>
              <a:uFillTx/>
              <a:latin typeface="Helvetica Neue"/>
            </a:endParaRPr>
          </a:p>
        </p:txBody>
      </p:sp>
      <p:sp>
        <p:nvSpPr>
          <p:cNvPr id="40" name="PlaceHolder 3"/>
          <p:cNvSpPr>
            <a:spLocks noGrp="1"/>
          </p:cNvSpPr>
          <p:nvPr>
            <p:ph type="body"/>
          </p:nvPr>
        </p:nvSpPr>
        <p:spPr>
          <a:xfrm>
            <a:off x="-2374920" y="888840"/>
            <a:ext cx="11982240" cy="7988040"/>
          </a:xfrm>
          <a:prstGeom prst="rect">
            <a:avLst/>
          </a:prstGeom>
          <a:noFill/>
          <a:ln w="0">
            <a:noFill/>
          </a:ln>
        </p:spPr>
        <p:txBody>
          <a:bodyPr lIns="91440" rIns="91440" tIns="45720" bIns="45720" anchor="t">
            <a:noAutofit/>
          </a:bodyPr>
          <a:p>
            <a:pPr marL="432000" indent="-324000">
              <a:spcBef>
                <a:spcPts val="1417"/>
              </a:spcBef>
              <a:buClr>
                <a:srgbClr val="000000"/>
              </a:buClr>
              <a:buSzPct val="45000"/>
              <a:buFont typeface="Wingdings" charset="2"/>
              <a:buChar char=""/>
            </a:pPr>
            <a:r>
              <a:rPr b="0" lang="it-IT" sz="2400" strike="noStrike" u="none">
                <a:solidFill>
                  <a:srgbClr val="000000"/>
                </a:solidFill>
                <a:effectLst/>
                <a:uFillTx/>
                <a:latin typeface="Helvetica Neue"/>
              </a:rPr>
              <a:t>Fai clic per modificare il formato del testo della struttura</a:t>
            </a:r>
            <a:endParaRPr b="0" lang="it-IT" sz="2400" strike="noStrike" u="none">
              <a:solidFill>
                <a:srgbClr val="000000"/>
              </a:solidFill>
              <a:effectLst/>
              <a:uFillTx/>
              <a:latin typeface="Helvetica Neue"/>
            </a:endParaRPr>
          </a:p>
          <a:p>
            <a:pPr lvl="1" marL="864000" indent="-324000">
              <a:spcBef>
                <a:spcPts val="1134"/>
              </a:spcBef>
              <a:buClr>
                <a:srgbClr val="000000"/>
              </a:buClr>
              <a:buSzPct val="75000"/>
              <a:buFont typeface="Symbol" charset="2"/>
              <a:buChar char=""/>
            </a:pPr>
            <a:r>
              <a:rPr b="0" lang="it-IT" sz="2400" strike="noStrike" u="none">
                <a:solidFill>
                  <a:srgbClr val="000000"/>
                </a:solidFill>
                <a:effectLst/>
                <a:uFillTx/>
                <a:latin typeface="Helvetica Neue"/>
              </a:rPr>
              <a:t>Secondo livello struttura</a:t>
            </a:r>
            <a:endParaRPr b="0" lang="it-IT" sz="2400" strike="noStrike" u="none">
              <a:solidFill>
                <a:srgbClr val="000000"/>
              </a:solidFill>
              <a:effectLst/>
              <a:uFillTx/>
              <a:latin typeface="Helvetica Neue"/>
            </a:endParaRPr>
          </a:p>
          <a:p>
            <a:pPr lvl="2" marL="1296000" indent="-288000">
              <a:spcBef>
                <a:spcPts val="850"/>
              </a:spcBef>
              <a:buClr>
                <a:srgbClr val="000000"/>
              </a:buClr>
              <a:buSzPct val="45000"/>
              <a:buFont typeface="Wingdings" charset="2"/>
              <a:buChar char=""/>
            </a:pPr>
            <a:r>
              <a:rPr b="0" lang="it-IT" sz="2400" strike="noStrike" u="none">
                <a:solidFill>
                  <a:srgbClr val="000000"/>
                </a:solidFill>
                <a:effectLst/>
                <a:uFillTx/>
                <a:latin typeface="Helvetica Neue"/>
              </a:rPr>
              <a:t>Terzo livello struttura</a:t>
            </a:r>
            <a:endParaRPr b="0" lang="it-IT" sz="2400" strike="noStrike" u="none">
              <a:solidFill>
                <a:srgbClr val="000000"/>
              </a:solidFill>
              <a:effectLst/>
              <a:uFillTx/>
              <a:latin typeface="Helvetica Neue"/>
            </a:endParaRPr>
          </a:p>
          <a:p>
            <a:pPr lvl="3" marL="1728000" indent="-216000">
              <a:spcBef>
                <a:spcPts val="567"/>
              </a:spcBef>
              <a:buClr>
                <a:srgbClr val="000000"/>
              </a:buClr>
              <a:buSzPct val="75000"/>
              <a:buFont typeface="Symbol" charset="2"/>
              <a:buChar char=""/>
            </a:pPr>
            <a:r>
              <a:rPr b="0" lang="it-IT" sz="2400" strike="noStrike" u="none">
                <a:solidFill>
                  <a:srgbClr val="000000"/>
                </a:solidFill>
                <a:effectLst/>
                <a:uFillTx/>
                <a:latin typeface="Helvetica Neue"/>
              </a:rPr>
              <a:t>Quarto livello struttura</a:t>
            </a:r>
            <a:endParaRPr b="0" lang="it-IT" sz="2400" strike="noStrike" u="none">
              <a:solidFill>
                <a:srgbClr val="000000"/>
              </a:solidFill>
              <a:effectLst/>
              <a:uFillTx/>
              <a:latin typeface="Helvetica Neue"/>
            </a:endParaRPr>
          </a:p>
          <a:p>
            <a:pPr lvl="4" marL="2160000" indent="-216000">
              <a:spcBef>
                <a:spcPts val="283"/>
              </a:spcBef>
              <a:buClr>
                <a:srgbClr val="000000"/>
              </a:buClr>
              <a:buSzPct val="45000"/>
              <a:buFont typeface="Wingdings" charset="2"/>
              <a:buChar char=""/>
            </a:pPr>
            <a:r>
              <a:rPr b="0" lang="it-IT" sz="2400" strike="noStrike" u="none">
                <a:solidFill>
                  <a:srgbClr val="000000"/>
                </a:solidFill>
                <a:effectLst/>
                <a:uFillTx/>
                <a:latin typeface="Helvetica Neue"/>
              </a:rPr>
              <a:t>Quinto livello struttura</a:t>
            </a:r>
            <a:endParaRPr b="0" lang="it-IT" sz="2400" strike="noStrike" u="none">
              <a:solidFill>
                <a:srgbClr val="000000"/>
              </a:solidFill>
              <a:effectLst/>
              <a:uFillTx/>
              <a:latin typeface="Helvetica Neue"/>
            </a:endParaRPr>
          </a:p>
          <a:p>
            <a:pPr lvl="5" marL="2592000" indent="-216000">
              <a:spcBef>
                <a:spcPts val="283"/>
              </a:spcBef>
              <a:buClr>
                <a:srgbClr val="000000"/>
              </a:buClr>
              <a:buSzPct val="45000"/>
              <a:buFont typeface="Wingdings" charset="2"/>
              <a:buChar char=""/>
            </a:pPr>
            <a:r>
              <a:rPr b="0" lang="it-IT" sz="2400" strike="noStrike" u="none">
                <a:solidFill>
                  <a:srgbClr val="000000"/>
                </a:solidFill>
                <a:effectLst/>
                <a:uFillTx/>
                <a:latin typeface="Helvetica Neue"/>
              </a:rPr>
              <a:t>Sesto livello struttura</a:t>
            </a:r>
            <a:endParaRPr b="0" lang="it-IT" sz="2400" strike="noStrike" u="none">
              <a:solidFill>
                <a:srgbClr val="000000"/>
              </a:solidFill>
              <a:effectLst/>
              <a:uFillTx/>
              <a:latin typeface="Helvetica Neue"/>
            </a:endParaRPr>
          </a:p>
          <a:p>
            <a:pPr lvl="6" marL="3024000" indent="-216000">
              <a:spcBef>
                <a:spcPts val="283"/>
              </a:spcBef>
              <a:buClr>
                <a:srgbClr val="000000"/>
              </a:buClr>
              <a:buSzPct val="45000"/>
              <a:buFont typeface="Wingdings" charset="2"/>
              <a:buChar char=""/>
            </a:pPr>
            <a:r>
              <a:rPr b="0" lang="it-IT" sz="2400" strike="noStrike" u="none">
                <a:solidFill>
                  <a:srgbClr val="000000"/>
                </a:solidFill>
                <a:effectLst/>
                <a:uFillTx/>
                <a:latin typeface="Helvetica Neue"/>
              </a:rPr>
              <a:t>Settimo livello struttura</a:t>
            </a:r>
            <a:endParaRPr b="0" lang="it-IT" sz="2400" strike="noStrike" u="none">
              <a:solidFill>
                <a:srgbClr val="000000"/>
              </a:solidFill>
              <a:effectLst/>
              <a:uFillTx/>
              <a:latin typeface="Helvetica Neue"/>
            </a:endParaRPr>
          </a:p>
        </p:txBody>
      </p:sp>
      <p:sp>
        <p:nvSpPr>
          <p:cNvPr id="41" name="PlaceHolder 4"/>
          <p:cNvSpPr>
            <a:spLocks noGrp="1"/>
          </p:cNvSpPr>
          <p:nvPr>
            <p:ph type="sldNum" idx="14"/>
          </p:nvPr>
        </p:nvSpPr>
        <p:spPr>
          <a:xfrm>
            <a:off x="6328800" y="9296280"/>
            <a:ext cx="339840" cy="324000"/>
          </a:xfrm>
          <a:prstGeom prst="rect">
            <a:avLst/>
          </a:prstGeom>
          <a:noFill/>
          <a:ln w="12600">
            <a:noFill/>
          </a:ln>
        </p:spPr>
        <p:txBody>
          <a:bodyPr lIns="50760" rIns="50760" tIns="50760" bIns="50760" anchor="t">
            <a:noAutofit/>
          </a:bodyPr>
          <a:lstStyle>
            <a:lvl1pPr indent="0" algn="ctr" defTabSz="584280">
              <a:lnSpc>
                <a:spcPct val="100000"/>
              </a:lnSpc>
              <a:buNone/>
              <a:tabLst>
                <a:tab algn="l" pos="0"/>
              </a:tabLst>
              <a:defRPr b="0" lang="it-IT" sz="1600" strike="noStrike" u="none">
                <a:solidFill>
                  <a:srgbClr val="000000"/>
                </a:solidFill>
                <a:effectLst/>
                <a:uFillTx/>
                <a:latin typeface="Helvetica Neue Light"/>
                <a:ea typeface="Helvetica Neue Light"/>
              </a:defRPr>
            </a:lvl1pPr>
          </a:lstStyle>
          <a:p>
            <a:pPr indent="0" algn="ctr" defTabSz="584280">
              <a:lnSpc>
                <a:spcPct val="100000"/>
              </a:lnSpc>
              <a:buNone/>
              <a:tabLst>
                <a:tab algn="l" pos="0"/>
              </a:tabLst>
            </a:pPr>
            <a:fld id="{BE96DA5A-8E0C-45DA-9C0F-A7EB77A009E8}" type="slidenum">
              <a:rPr b="0" lang="it-IT" sz="1600" strike="noStrike" u="none">
                <a:solidFill>
                  <a:srgbClr val="000000"/>
                </a:solidFill>
                <a:effectLst/>
                <a:uFillTx/>
                <a:latin typeface="Helvetica Neue Light"/>
                <a:ea typeface="Helvetica Neue Light"/>
              </a:rPr>
              <a:t>&lt;numero&gt;</a:t>
            </a:fld>
            <a:endParaRPr b="0" lang="it-IT" sz="16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Citazione">
    <p:bg>
      <p:bgPr>
        <a:solidFill>
          <a:srgbClr val="ffffff"/>
        </a:solidFill>
      </p:bgPr>
    </p:bg>
    <p:spTree>
      <p:nvGrpSpPr>
        <p:cNvPr id="1" name=""/>
        <p:cNvGrpSpPr/>
        <p:nvPr/>
      </p:nvGrpSpPr>
      <p:grpSpPr>
        <a:xfrm>
          <a:off x="0" y="0"/>
          <a:ext cx="0" cy="0"/>
          <a:chOff x="0" y="0"/>
          <a:chExt cx="0" cy="0"/>
        </a:xfrm>
      </p:grpSpPr>
      <p:sp>
        <p:nvSpPr>
          <p:cNvPr id="3" name="PlaceHolder 1"/>
          <p:cNvSpPr>
            <a:spLocks noGrp="1"/>
          </p:cNvSpPr>
          <p:nvPr>
            <p:ph type="body"/>
          </p:nvPr>
        </p:nvSpPr>
        <p:spPr>
          <a:xfrm>
            <a:off x="1270080" y="6362640"/>
            <a:ext cx="10464480" cy="3094200"/>
          </a:xfrm>
          <a:prstGeom prst="rect">
            <a:avLst/>
          </a:prstGeom>
          <a:noFill/>
          <a:ln w="12600">
            <a:noFill/>
          </a:ln>
        </p:spPr>
        <p:txBody>
          <a:bodyPr lIns="50760" rIns="50760" tIns="50760" bIns="50760" anchor="t">
            <a:spAutoFit/>
          </a:bodyPr>
          <a:p>
            <a:pPr indent="0" algn="ctr" defTabSz="584280">
              <a:lnSpc>
                <a:spcPct val="100000"/>
              </a:lnSpc>
              <a:buNone/>
              <a:tabLst>
                <a:tab algn="l" pos="0"/>
              </a:tabLst>
            </a:pPr>
            <a:r>
              <a:rPr b="0" i="1" lang="it-IT" sz="2400" strike="noStrike" u="none">
                <a:solidFill>
                  <a:srgbClr val="000000"/>
                </a:solidFill>
                <a:effectLst/>
                <a:uFillTx/>
                <a:latin typeface="Helvetica Neue"/>
                <a:ea typeface="Helvetica Neue"/>
              </a:rPr>
              <a:t>–Giovanni Mela</a:t>
            </a:r>
            <a:endParaRPr b="0" lang="it-IT" sz="2400" strike="noStrike" u="none">
              <a:solidFill>
                <a:srgbClr val="000000"/>
              </a:solidFill>
              <a:effectLst/>
              <a:uFillTx/>
              <a:latin typeface="Helvetica Neue"/>
            </a:endParaRPr>
          </a:p>
        </p:txBody>
      </p:sp>
      <p:sp>
        <p:nvSpPr>
          <p:cNvPr id="4" name="PlaceHolder 2"/>
          <p:cNvSpPr>
            <a:spLocks noGrp="1"/>
          </p:cNvSpPr>
          <p:nvPr>
            <p:ph type="body"/>
          </p:nvPr>
        </p:nvSpPr>
        <p:spPr>
          <a:xfrm>
            <a:off x="1270080" y="2232720"/>
            <a:ext cx="10464480" cy="4678200"/>
          </a:xfrm>
          <a:prstGeom prst="rect">
            <a:avLst/>
          </a:prstGeom>
          <a:noFill/>
          <a:ln w="12600">
            <a:noFill/>
          </a:ln>
        </p:spPr>
        <p:txBody>
          <a:bodyPr lIns="50760" rIns="50760" tIns="50760" bIns="50760" anchor="ctr">
            <a:spAutoFit/>
          </a:bodyPr>
          <a:p>
            <a:pPr indent="0" algn="ctr" defTabSz="584280">
              <a:lnSpc>
                <a:spcPct val="100000"/>
              </a:lnSpc>
              <a:buNone/>
              <a:tabLst>
                <a:tab algn="l" pos="0"/>
              </a:tabLst>
            </a:pPr>
            <a:r>
              <a:rPr b="0" lang="it-IT" sz="3400" strike="noStrike" u="none">
                <a:solidFill>
                  <a:srgbClr val="000000"/>
                </a:solidFill>
                <a:effectLst/>
                <a:uFillTx/>
                <a:latin typeface="Helvetica Neue Medium"/>
                <a:ea typeface="Helvetica Neue Medium"/>
              </a:rPr>
              <a:t>“Inserisci qui una citazione”. </a:t>
            </a:r>
            <a:endParaRPr b="0" lang="it-IT" sz="3400" strike="noStrike" u="none">
              <a:solidFill>
                <a:srgbClr val="000000"/>
              </a:solidFill>
              <a:effectLst/>
              <a:uFillTx/>
              <a:latin typeface="Helvetica Neue"/>
            </a:endParaRPr>
          </a:p>
        </p:txBody>
      </p:sp>
      <p:sp>
        <p:nvSpPr>
          <p:cNvPr id="5" name="PlaceHolder 3"/>
          <p:cNvSpPr>
            <a:spLocks noGrp="1"/>
          </p:cNvSpPr>
          <p:nvPr>
            <p:ph type="sldNum" idx="2"/>
          </p:nvPr>
        </p:nvSpPr>
        <p:spPr>
          <a:xfrm>
            <a:off x="6328800" y="9296280"/>
            <a:ext cx="339840" cy="324000"/>
          </a:xfrm>
          <a:prstGeom prst="rect">
            <a:avLst/>
          </a:prstGeom>
          <a:noFill/>
          <a:ln w="12600">
            <a:noFill/>
          </a:ln>
        </p:spPr>
        <p:txBody>
          <a:bodyPr lIns="50760" rIns="50760" tIns="50760" bIns="50760" anchor="t">
            <a:noAutofit/>
          </a:bodyPr>
          <a:lstStyle>
            <a:lvl1pPr indent="0" algn="ctr" defTabSz="584280">
              <a:lnSpc>
                <a:spcPct val="100000"/>
              </a:lnSpc>
              <a:buNone/>
              <a:tabLst>
                <a:tab algn="l" pos="0"/>
              </a:tabLst>
              <a:defRPr b="0" lang="it-IT" sz="1600" strike="noStrike" u="none">
                <a:solidFill>
                  <a:srgbClr val="000000"/>
                </a:solidFill>
                <a:effectLst/>
                <a:uFillTx/>
                <a:latin typeface="Helvetica Neue Light"/>
                <a:ea typeface="Helvetica Neue Light"/>
              </a:defRPr>
            </a:lvl1pPr>
          </a:lstStyle>
          <a:p>
            <a:pPr indent="0" algn="ctr" defTabSz="584280">
              <a:lnSpc>
                <a:spcPct val="100000"/>
              </a:lnSpc>
              <a:buNone/>
              <a:tabLst>
                <a:tab algn="l" pos="0"/>
              </a:tabLst>
            </a:pPr>
            <a:fld id="{791B8DC4-DEF4-40C5-956F-281247BC611C}" type="slidenum">
              <a:rPr b="0" lang="it-IT" sz="1600" strike="noStrike" u="none">
                <a:solidFill>
                  <a:srgbClr val="000000"/>
                </a:solidFill>
                <a:effectLst/>
                <a:uFillTx/>
                <a:latin typeface="Helvetica Neue Light"/>
                <a:ea typeface="Helvetica Neue Light"/>
              </a:rPr>
              <a:t>&lt;numero&gt;</a:t>
            </a:fld>
            <a:endParaRPr b="0" lang="it-IT" sz="16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Foto">
    <p:bg>
      <p:bgPr>
        <a:solidFill>
          <a:srgbClr val="ffffff"/>
        </a:solidFill>
      </p:bgPr>
    </p:bg>
    <p:spTree>
      <p:nvGrpSpPr>
        <p:cNvPr id="1" name=""/>
        <p:cNvGrpSpPr/>
        <p:nvPr/>
      </p:nvGrpSpPr>
      <p:grpSpPr>
        <a:xfrm>
          <a:off x="0" y="0"/>
          <a:ext cx="0" cy="0"/>
          <a:chOff x="0" y="0"/>
          <a:chExt cx="0" cy="0"/>
        </a:xfrm>
      </p:grpSpPr>
      <p:sp>
        <p:nvSpPr>
          <p:cNvPr id="6" name="PlaceHolder 1"/>
          <p:cNvSpPr>
            <a:spLocks noGrp="1"/>
          </p:cNvSpPr>
          <p:nvPr>
            <p:ph type="body"/>
          </p:nvPr>
        </p:nvSpPr>
        <p:spPr>
          <a:xfrm>
            <a:off x="-949680" y="0"/>
            <a:ext cx="14904000" cy="9943920"/>
          </a:xfrm>
          <a:prstGeom prst="rect">
            <a:avLst/>
          </a:prstGeom>
          <a:noFill/>
          <a:ln w="0">
            <a:noFill/>
          </a:ln>
        </p:spPr>
        <p:txBody>
          <a:bodyPr lIns="91440" rIns="91440" tIns="45720" bIns="45720" anchor="t">
            <a:noAutofit/>
          </a:bodyPr>
          <a:p>
            <a:pPr marL="432000" indent="-324000">
              <a:spcBef>
                <a:spcPts val="1417"/>
              </a:spcBef>
              <a:buClr>
                <a:srgbClr val="000000"/>
              </a:buClr>
              <a:buSzPct val="45000"/>
              <a:buFont typeface="Wingdings" charset="2"/>
              <a:buChar char=""/>
            </a:pPr>
            <a:r>
              <a:rPr b="0" lang="it-IT" sz="2400" strike="noStrike" u="none">
                <a:solidFill>
                  <a:srgbClr val="000000"/>
                </a:solidFill>
                <a:effectLst/>
                <a:uFillTx/>
                <a:latin typeface="Helvetica Neue"/>
              </a:rPr>
              <a:t>Fai clic per modificare il formato del testo della struttura</a:t>
            </a:r>
            <a:endParaRPr b="0" lang="it-IT" sz="2400" strike="noStrike" u="none">
              <a:solidFill>
                <a:srgbClr val="000000"/>
              </a:solidFill>
              <a:effectLst/>
              <a:uFillTx/>
              <a:latin typeface="Helvetica Neue"/>
            </a:endParaRPr>
          </a:p>
          <a:p>
            <a:pPr lvl="1" marL="864000" indent="-324000">
              <a:spcBef>
                <a:spcPts val="1134"/>
              </a:spcBef>
              <a:buClr>
                <a:srgbClr val="000000"/>
              </a:buClr>
              <a:buSzPct val="75000"/>
              <a:buFont typeface="Symbol" charset="2"/>
              <a:buChar char=""/>
            </a:pPr>
            <a:r>
              <a:rPr b="0" lang="it-IT" sz="2400" strike="noStrike" u="none">
                <a:solidFill>
                  <a:srgbClr val="000000"/>
                </a:solidFill>
                <a:effectLst/>
                <a:uFillTx/>
                <a:latin typeface="Helvetica Neue"/>
              </a:rPr>
              <a:t>Secondo livello struttura</a:t>
            </a:r>
            <a:endParaRPr b="0" lang="it-IT" sz="2400" strike="noStrike" u="none">
              <a:solidFill>
                <a:srgbClr val="000000"/>
              </a:solidFill>
              <a:effectLst/>
              <a:uFillTx/>
              <a:latin typeface="Helvetica Neue"/>
            </a:endParaRPr>
          </a:p>
          <a:p>
            <a:pPr lvl="2" marL="1296000" indent="-288000">
              <a:spcBef>
                <a:spcPts val="850"/>
              </a:spcBef>
              <a:buClr>
                <a:srgbClr val="000000"/>
              </a:buClr>
              <a:buSzPct val="45000"/>
              <a:buFont typeface="Wingdings" charset="2"/>
              <a:buChar char=""/>
            </a:pPr>
            <a:r>
              <a:rPr b="0" lang="it-IT" sz="2400" strike="noStrike" u="none">
                <a:solidFill>
                  <a:srgbClr val="000000"/>
                </a:solidFill>
                <a:effectLst/>
                <a:uFillTx/>
                <a:latin typeface="Helvetica Neue"/>
              </a:rPr>
              <a:t>Terzo livello struttura</a:t>
            </a:r>
            <a:endParaRPr b="0" lang="it-IT" sz="2400" strike="noStrike" u="none">
              <a:solidFill>
                <a:srgbClr val="000000"/>
              </a:solidFill>
              <a:effectLst/>
              <a:uFillTx/>
              <a:latin typeface="Helvetica Neue"/>
            </a:endParaRPr>
          </a:p>
          <a:p>
            <a:pPr lvl="3" marL="1728000" indent="-216000">
              <a:spcBef>
                <a:spcPts val="567"/>
              </a:spcBef>
              <a:buClr>
                <a:srgbClr val="000000"/>
              </a:buClr>
              <a:buSzPct val="75000"/>
              <a:buFont typeface="Symbol" charset="2"/>
              <a:buChar char=""/>
            </a:pPr>
            <a:r>
              <a:rPr b="0" lang="it-IT" sz="2400" strike="noStrike" u="none">
                <a:solidFill>
                  <a:srgbClr val="000000"/>
                </a:solidFill>
                <a:effectLst/>
                <a:uFillTx/>
                <a:latin typeface="Helvetica Neue"/>
              </a:rPr>
              <a:t>Quarto livello struttura</a:t>
            </a:r>
            <a:endParaRPr b="0" lang="it-IT" sz="2400" strike="noStrike" u="none">
              <a:solidFill>
                <a:srgbClr val="000000"/>
              </a:solidFill>
              <a:effectLst/>
              <a:uFillTx/>
              <a:latin typeface="Helvetica Neue"/>
            </a:endParaRPr>
          </a:p>
          <a:p>
            <a:pPr lvl="4" marL="2160000" indent="-216000">
              <a:spcBef>
                <a:spcPts val="283"/>
              </a:spcBef>
              <a:buClr>
                <a:srgbClr val="000000"/>
              </a:buClr>
              <a:buSzPct val="45000"/>
              <a:buFont typeface="Wingdings" charset="2"/>
              <a:buChar char=""/>
            </a:pPr>
            <a:r>
              <a:rPr b="0" lang="it-IT" sz="2400" strike="noStrike" u="none">
                <a:solidFill>
                  <a:srgbClr val="000000"/>
                </a:solidFill>
                <a:effectLst/>
                <a:uFillTx/>
                <a:latin typeface="Helvetica Neue"/>
              </a:rPr>
              <a:t>Quinto livello struttura</a:t>
            </a:r>
            <a:endParaRPr b="0" lang="it-IT" sz="2400" strike="noStrike" u="none">
              <a:solidFill>
                <a:srgbClr val="000000"/>
              </a:solidFill>
              <a:effectLst/>
              <a:uFillTx/>
              <a:latin typeface="Helvetica Neue"/>
            </a:endParaRPr>
          </a:p>
          <a:p>
            <a:pPr lvl="5" marL="2592000" indent="-216000">
              <a:spcBef>
                <a:spcPts val="283"/>
              </a:spcBef>
              <a:buClr>
                <a:srgbClr val="000000"/>
              </a:buClr>
              <a:buSzPct val="45000"/>
              <a:buFont typeface="Wingdings" charset="2"/>
              <a:buChar char=""/>
            </a:pPr>
            <a:r>
              <a:rPr b="0" lang="it-IT" sz="2400" strike="noStrike" u="none">
                <a:solidFill>
                  <a:srgbClr val="000000"/>
                </a:solidFill>
                <a:effectLst/>
                <a:uFillTx/>
                <a:latin typeface="Helvetica Neue"/>
              </a:rPr>
              <a:t>Sesto livello struttura</a:t>
            </a:r>
            <a:endParaRPr b="0" lang="it-IT" sz="2400" strike="noStrike" u="none">
              <a:solidFill>
                <a:srgbClr val="000000"/>
              </a:solidFill>
              <a:effectLst/>
              <a:uFillTx/>
              <a:latin typeface="Helvetica Neue"/>
            </a:endParaRPr>
          </a:p>
          <a:p>
            <a:pPr lvl="6" marL="3024000" indent="-216000">
              <a:spcBef>
                <a:spcPts val="283"/>
              </a:spcBef>
              <a:buClr>
                <a:srgbClr val="000000"/>
              </a:buClr>
              <a:buSzPct val="45000"/>
              <a:buFont typeface="Wingdings" charset="2"/>
              <a:buChar char=""/>
            </a:pPr>
            <a:r>
              <a:rPr b="0" lang="it-IT" sz="2400" strike="noStrike" u="none">
                <a:solidFill>
                  <a:srgbClr val="000000"/>
                </a:solidFill>
                <a:effectLst/>
                <a:uFillTx/>
                <a:latin typeface="Helvetica Neue"/>
              </a:rPr>
              <a:t>Settimo livello struttura</a:t>
            </a:r>
            <a:endParaRPr b="0" lang="it-IT" sz="2400" strike="noStrike" u="none">
              <a:solidFill>
                <a:srgbClr val="000000"/>
              </a:solidFill>
              <a:effectLst/>
              <a:uFillTx/>
              <a:latin typeface="Helvetica Neue"/>
            </a:endParaRPr>
          </a:p>
        </p:txBody>
      </p:sp>
      <p:sp>
        <p:nvSpPr>
          <p:cNvPr id="7" name="PlaceHolder 2"/>
          <p:cNvSpPr>
            <a:spLocks noGrp="1"/>
          </p:cNvSpPr>
          <p:nvPr>
            <p:ph type="sldNum" idx="3"/>
          </p:nvPr>
        </p:nvSpPr>
        <p:spPr>
          <a:xfrm>
            <a:off x="6328800" y="9296280"/>
            <a:ext cx="339840" cy="324000"/>
          </a:xfrm>
          <a:prstGeom prst="rect">
            <a:avLst/>
          </a:prstGeom>
          <a:noFill/>
          <a:ln w="12600">
            <a:noFill/>
          </a:ln>
        </p:spPr>
        <p:txBody>
          <a:bodyPr lIns="50760" rIns="50760" tIns="50760" bIns="50760" anchor="t">
            <a:noAutofit/>
          </a:bodyPr>
          <a:lstStyle>
            <a:lvl1pPr indent="0" algn="ctr" defTabSz="584280">
              <a:lnSpc>
                <a:spcPct val="100000"/>
              </a:lnSpc>
              <a:buNone/>
              <a:tabLst>
                <a:tab algn="l" pos="0"/>
              </a:tabLst>
              <a:defRPr b="0" lang="it-IT" sz="1600" strike="noStrike" u="none">
                <a:solidFill>
                  <a:srgbClr val="000000"/>
                </a:solidFill>
                <a:effectLst/>
                <a:uFillTx/>
                <a:latin typeface="Helvetica Neue Light"/>
                <a:ea typeface="Helvetica Neue Light"/>
              </a:defRPr>
            </a:lvl1pPr>
          </a:lstStyle>
          <a:p>
            <a:pPr indent="0" algn="ctr" defTabSz="584280">
              <a:lnSpc>
                <a:spcPct val="100000"/>
              </a:lnSpc>
              <a:buNone/>
              <a:tabLst>
                <a:tab algn="l" pos="0"/>
              </a:tabLst>
            </a:pPr>
            <a:fld id="{E64BD1E8-A5A4-400B-9ADE-3205ADC4C4B5}" type="slidenum">
              <a:rPr b="0" lang="it-IT" sz="1600" strike="noStrike" u="none">
                <a:solidFill>
                  <a:srgbClr val="000000"/>
                </a:solidFill>
                <a:effectLst/>
                <a:uFillTx/>
                <a:latin typeface="Helvetica Neue Light"/>
                <a:ea typeface="Helvetica Neue Light"/>
              </a:rPr>
              <a:t>&lt;numero&gt;</a:t>
            </a:fld>
            <a:endParaRPr b="0" lang="it-IT" sz="16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Vuoto">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sldNum" idx="5"/>
          </p:nvPr>
        </p:nvSpPr>
        <p:spPr>
          <a:xfrm>
            <a:off x="6328800" y="9296280"/>
            <a:ext cx="339840" cy="324000"/>
          </a:xfrm>
          <a:prstGeom prst="rect">
            <a:avLst/>
          </a:prstGeom>
          <a:noFill/>
          <a:ln w="12600">
            <a:noFill/>
          </a:ln>
        </p:spPr>
        <p:txBody>
          <a:bodyPr lIns="50760" rIns="50760" tIns="50760" bIns="50760" anchor="t">
            <a:noAutofit/>
          </a:bodyPr>
          <a:lstStyle>
            <a:lvl1pPr indent="0" algn="ctr" defTabSz="584280">
              <a:lnSpc>
                <a:spcPct val="100000"/>
              </a:lnSpc>
              <a:buNone/>
              <a:tabLst>
                <a:tab algn="l" pos="0"/>
              </a:tabLst>
              <a:defRPr b="0" lang="it-IT" sz="1600" strike="noStrike" u="none">
                <a:solidFill>
                  <a:srgbClr val="000000"/>
                </a:solidFill>
                <a:effectLst/>
                <a:uFillTx/>
                <a:latin typeface="Helvetica Neue Light"/>
                <a:ea typeface="Helvetica Neue Light"/>
              </a:defRPr>
            </a:lvl1pPr>
          </a:lstStyle>
          <a:p>
            <a:pPr indent="0" algn="ctr" defTabSz="584280">
              <a:lnSpc>
                <a:spcPct val="100000"/>
              </a:lnSpc>
              <a:buNone/>
              <a:tabLst>
                <a:tab algn="l" pos="0"/>
              </a:tabLst>
            </a:pPr>
            <a:fld id="{5C3EA0D3-6ED6-4FAC-AD2A-84E842F4A6CD}" type="slidenum">
              <a:rPr b="0" lang="it-IT" sz="1600" strike="noStrike" u="none">
                <a:solidFill>
                  <a:srgbClr val="000000"/>
                </a:solidFill>
                <a:effectLst/>
                <a:uFillTx/>
                <a:latin typeface="Helvetica Neue Light"/>
                <a:ea typeface="Helvetica Neue Light"/>
              </a:rPr>
              <a:t>&lt;numero&gt;</a:t>
            </a:fld>
            <a:endParaRPr b="0" lang="it-IT" sz="1600" strike="noStrike" u="none">
              <a:solidFill>
                <a:srgbClr val="000000"/>
              </a:solidFill>
              <a:effectLst/>
              <a:uFillTx/>
              <a:latin typeface="Times New Roman"/>
            </a:endParaRPr>
          </a:p>
        </p:txBody>
      </p:sp>
      <p:sp>
        <p:nvSpPr>
          <p:cNvPr id="12" name="PlaceHolder 2"/>
          <p:cNvSpPr>
            <a:spLocks noGrp="1"/>
          </p:cNvSpPr>
          <p:nvPr>
            <p:ph type="title"/>
          </p:nvPr>
        </p:nvSpPr>
        <p:spPr>
          <a:xfrm>
            <a:off x="650160" y="389160"/>
            <a:ext cx="11703600" cy="1628280"/>
          </a:xfrm>
          <a:prstGeom prst="rect">
            <a:avLst/>
          </a:prstGeom>
          <a:noFill/>
          <a:ln w="0">
            <a:noFill/>
          </a:ln>
        </p:spPr>
        <p:txBody>
          <a:bodyPr lIns="0" rIns="0" tIns="0" bIns="0" anchor="ctr">
            <a:noAutofit/>
          </a:bodyPr>
          <a:p>
            <a:pPr indent="0" algn="ctr">
              <a:buNone/>
            </a:pPr>
            <a:r>
              <a:rPr b="0" lang="it-IT" sz="2400" strike="noStrike" u="none">
                <a:solidFill>
                  <a:srgbClr val="000000"/>
                </a:solidFill>
                <a:effectLst/>
                <a:uFillTx/>
                <a:latin typeface="Helvetica Neue"/>
              </a:rPr>
              <a:t>Fai clic per modificare il formato del testo del titolo</a:t>
            </a:r>
            <a:endParaRPr b="0" lang="it-IT" sz="2400" strike="noStrike" u="none">
              <a:solidFill>
                <a:srgbClr val="000000"/>
              </a:solidFill>
              <a:effectLst/>
              <a:uFillTx/>
              <a:latin typeface="Helvetica Neue"/>
            </a:endParaRPr>
          </a:p>
        </p:txBody>
      </p:sp>
      <p:sp>
        <p:nvSpPr>
          <p:cNvPr id="13" name="PlaceHolder 3"/>
          <p:cNvSpPr>
            <a:spLocks noGrp="1"/>
          </p:cNvSpPr>
          <p:nvPr>
            <p:ph type="body"/>
          </p:nvPr>
        </p:nvSpPr>
        <p:spPr>
          <a:xfrm>
            <a:off x="650160" y="2282040"/>
            <a:ext cx="11703600" cy="56563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3200" strike="noStrike" u="none">
                <a:solidFill>
                  <a:srgbClr val="000000"/>
                </a:solidFill>
                <a:effectLst/>
                <a:uFillTx/>
                <a:latin typeface="Helvetica Neue"/>
              </a:rPr>
              <a:t>Fai clic per modificare il formato del testo della struttura</a:t>
            </a:r>
            <a:endParaRPr b="0" lang="it-IT" sz="3200" strike="noStrike" u="none">
              <a:solidFill>
                <a:srgbClr val="000000"/>
              </a:solidFill>
              <a:effectLst/>
              <a:uFillTx/>
              <a:latin typeface="Helvetica Neue"/>
            </a:endParaRPr>
          </a:p>
          <a:p>
            <a:pPr lvl="1" marL="864000" indent="-324000">
              <a:spcBef>
                <a:spcPts val="1134"/>
              </a:spcBef>
              <a:buClr>
                <a:srgbClr val="000000"/>
              </a:buClr>
              <a:buSzPct val="75000"/>
              <a:buFont typeface="Symbol" charset="2"/>
              <a:buChar char=""/>
            </a:pPr>
            <a:r>
              <a:rPr b="0" lang="it-IT" sz="3200" strike="noStrike" u="none">
                <a:solidFill>
                  <a:srgbClr val="000000"/>
                </a:solidFill>
                <a:effectLst/>
                <a:uFillTx/>
                <a:latin typeface="Helvetica Neue"/>
              </a:rPr>
              <a:t>Secondo livello struttura</a:t>
            </a:r>
            <a:endParaRPr b="0" lang="it-IT" sz="3200" strike="noStrike" u="none">
              <a:solidFill>
                <a:srgbClr val="000000"/>
              </a:solidFill>
              <a:effectLst/>
              <a:uFillTx/>
              <a:latin typeface="Helvetica Neue"/>
            </a:endParaRPr>
          </a:p>
          <a:p>
            <a:pPr lvl="2" marL="1296000" indent="-288000">
              <a:spcBef>
                <a:spcPts val="850"/>
              </a:spcBef>
              <a:buClr>
                <a:srgbClr val="000000"/>
              </a:buClr>
              <a:buSzPct val="45000"/>
              <a:buFont typeface="Wingdings" charset="2"/>
              <a:buChar char=""/>
            </a:pPr>
            <a:r>
              <a:rPr b="0" lang="it-IT" sz="3200" strike="noStrike" u="none">
                <a:solidFill>
                  <a:srgbClr val="000000"/>
                </a:solidFill>
                <a:effectLst/>
                <a:uFillTx/>
                <a:latin typeface="Helvetica Neue"/>
              </a:rPr>
              <a:t>Terzo livello struttura</a:t>
            </a:r>
            <a:endParaRPr b="0" lang="it-IT" sz="3200" strike="noStrike" u="none">
              <a:solidFill>
                <a:srgbClr val="000000"/>
              </a:solidFill>
              <a:effectLst/>
              <a:uFillTx/>
              <a:latin typeface="Helvetica Neue"/>
            </a:endParaRPr>
          </a:p>
          <a:p>
            <a:pPr lvl="3" marL="1728000" indent="-216000">
              <a:spcBef>
                <a:spcPts val="567"/>
              </a:spcBef>
              <a:buClr>
                <a:srgbClr val="000000"/>
              </a:buClr>
              <a:buSzPct val="75000"/>
              <a:buFont typeface="Symbol" charset="2"/>
              <a:buChar char=""/>
            </a:pPr>
            <a:r>
              <a:rPr b="0" lang="it-IT" sz="3200" strike="noStrike" u="none">
                <a:solidFill>
                  <a:srgbClr val="000000"/>
                </a:solidFill>
                <a:effectLst/>
                <a:uFillTx/>
                <a:latin typeface="Helvetica Neue"/>
              </a:rPr>
              <a:t>Quarto livello struttura</a:t>
            </a:r>
            <a:endParaRPr b="0" lang="it-IT" sz="3200" strike="noStrike" u="none">
              <a:solidFill>
                <a:srgbClr val="000000"/>
              </a:solidFill>
              <a:effectLst/>
              <a:uFillTx/>
              <a:latin typeface="Helvetica Neue"/>
            </a:endParaRPr>
          </a:p>
          <a:p>
            <a:pPr lvl="4" marL="2160000" indent="-216000">
              <a:spcBef>
                <a:spcPts val="283"/>
              </a:spcBef>
              <a:buClr>
                <a:srgbClr val="000000"/>
              </a:buClr>
              <a:buSzPct val="45000"/>
              <a:buFont typeface="Wingdings" charset="2"/>
              <a:buChar char=""/>
            </a:pPr>
            <a:r>
              <a:rPr b="0" lang="it-IT" sz="2000" strike="noStrike" u="none">
                <a:solidFill>
                  <a:srgbClr val="000000"/>
                </a:solidFill>
                <a:effectLst/>
                <a:uFillTx/>
                <a:latin typeface="Helvetica Neue"/>
              </a:rPr>
              <a:t>Quinto livello struttura</a:t>
            </a:r>
            <a:endParaRPr b="0" lang="it-IT" sz="2000" strike="noStrike" u="none">
              <a:solidFill>
                <a:srgbClr val="000000"/>
              </a:solidFill>
              <a:effectLst/>
              <a:uFillTx/>
              <a:latin typeface="Helvetica Neue"/>
            </a:endParaRPr>
          </a:p>
          <a:p>
            <a:pPr lvl="5" marL="2592000" indent="-216000">
              <a:spcBef>
                <a:spcPts val="283"/>
              </a:spcBef>
              <a:buClr>
                <a:srgbClr val="000000"/>
              </a:buClr>
              <a:buSzPct val="45000"/>
              <a:buFont typeface="Wingdings" charset="2"/>
              <a:buChar char=""/>
            </a:pPr>
            <a:r>
              <a:rPr b="0" lang="it-IT" sz="2000" strike="noStrike" u="none">
                <a:solidFill>
                  <a:srgbClr val="000000"/>
                </a:solidFill>
                <a:effectLst/>
                <a:uFillTx/>
                <a:latin typeface="Helvetica Neue"/>
              </a:rPr>
              <a:t>Sesto livello struttura</a:t>
            </a:r>
            <a:endParaRPr b="0" lang="it-IT" sz="2000" strike="noStrike" u="none">
              <a:solidFill>
                <a:srgbClr val="000000"/>
              </a:solidFill>
              <a:effectLst/>
              <a:uFillTx/>
              <a:latin typeface="Helvetica Neue"/>
            </a:endParaRPr>
          </a:p>
          <a:p>
            <a:pPr lvl="6" marL="3024000" indent="-216000">
              <a:spcBef>
                <a:spcPts val="283"/>
              </a:spcBef>
              <a:buClr>
                <a:srgbClr val="000000"/>
              </a:buClr>
              <a:buSzPct val="45000"/>
              <a:buFont typeface="Wingdings" charset="2"/>
              <a:buChar char=""/>
            </a:pPr>
            <a:r>
              <a:rPr b="0" lang="it-IT" sz="2000" strike="noStrike" u="none">
                <a:solidFill>
                  <a:srgbClr val="000000"/>
                </a:solidFill>
                <a:effectLst/>
                <a:uFillTx/>
                <a:latin typeface="Helvetica Neue"/>
              </a:rPr>
              <a:t>Settimo livello struttura</a:t>
            </a:r>
            <a:endParaRPr b="0" lang="it-IT" sz="2000" strike="noStrike" u="none">
              <a:solidFill>
                <a:srgbClr val="000000"/>
              </a:solidFill>
              <a:effectLst/>
              <a:uFillTx/>
              <a:latin typeface="Helvetica Neue"/>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mediaAndTx" preserve="1">
  <p:cSld name="Vuoto">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sldNum" idx="6"/>
          </p:nvPr>
        </p:nvSpPr>
        <p:spPr>
          <a:xfrm>
            <a:off x="6328800" y="9296280"/>
            <a:ext cx="339840" cy="324000"/>
          </a:xfrm>
          <a:prstGeom prst="rect">
            <a:avLst/>
          </a:prstGeom>
          <a:noFill/>
          <a:ln w="12600">
            <a:noFill/>
          </a:ln>
        </p:spPr>
        <p:txBody>
          <a:bodyPr lIns="50760" rIns="50760" tIns="50760" bIns="50760" anchor="t">
            <a:noAutofit/>
          </a:bodyPr>
          <a:lstStyle>
            <a:lvl1pPr indent="0" algn="ctr" defTabSz="584280">
              <a:lnSpc>
                <a:spcPct val="100000"/>
              </a:lnSpc>
              <a:buNone/>
              <a:tabLst>
                <a:tab algn="l" pos="0"/>
              </a:tabLst>
              <a:defRPr b="0" lang="it-IT" sz="1600" strike="noStrike" u="none">
                <a:solidFill>
                  <a:srgbClr val="000000"/>
                </a:solidFill>
                <a:effectLst/>
                <a:uFillTx/>
                <a:latin typeface="Helvetica Neue Light"/>
                <a:ea typeface="Helvetica Neue Light"/>
              </a:defRPr>
            </a:lvl1pPr>
          </a:lstStyle>
          <a:p>
            <a:pPr indent="0" algn="ctr" defTabSz="584280">
              <a:lnSpc>
                <a:spcPct val="100000"/>
              </a:lnSpc>
              <a:buNone/>
              <a:tabLst>
                <a:tab algn="l" pos="0"/>
              </a:tabLst>
            </a:pPr>
            <a:fld id="{4E201F03-46EB-4BB7-A63B-305D46F073DF}" type="slidenum">
              <a:rPr b="0" lang="it-IT" sz="1600" strike="noStrike" u="none">
                <a:solidFill>
                  <a:srgbClr val="000000"/>
                </a:solidFill>
                <a:effectLst/>
                <a:uFillTx/>
                <a:latin typeface="Helvetica Neue Light"/>
                <a:ea typeface="Helvetica Neue Light"/>
              </a:rPr>
              <a:t>&lt;numero&gt;</a:t>
            </a:fld>
            <a:endParaRPr b="0" lang="it-IT" sz="1600" strike="noStrike" u="none">
              <a:solidFill>
                <a:srgbClr val="000000"/>
              </a:solidFill>
              <a:effectLst/>
              <a:uFillTx/>
              <a:latin typeface="Times New Roman"/>
            </a:endParaRPr>
          </a:p>
        </p:txBody>
      </p:sp>
      <p:sp>
        <p:nvSpPr>
          <p:cNvPr id="15" name="PlaceHolder 2"/>
          <p:cNvSpPr>
            <a:spLocks noGrp="1"/>
          </p:cNvSpPr>
          <p:nvPr>
            <p:ph type="title"/>
          </p:nvPr>
        </p:nvSpPr>
        <p:spPr>
          <a:xfrm>
            <a:off x="650160" y="389160"/>
            <a:ext cx="11703600" cy="1628280"/>
          </a:xfrm>
          <a:prstGeom prst="rect">
            <a:avLst/>
          </a:prstGeom>
          <a:noFill/>
          <a:ln w="0">
            <a:noFill/>
          </a:ln>
        </p:spPr>
        <p:txBody>
          <a:bodyPr lIns="0" rIns="0" tIns="0" bIns="0" anchor="ctr">
            <a:noAutofit/>
          </a:bodyPr>
          <a:p>
            <a:pPr indent="0" algn="ctr">
              <a:buNone/>
            </a:pPr>
            <a:r>
              <a:rPr b="0" lang="it-IT" sz="2400" strike="noStrike" u="none">
                <a:solidFill>
                  <a:srgbClr val="000000"/>
                </a:solidFill>
                <a:effectLst/>
                <a:uFillTx/>
                <a:latin typeface="Helvetica Neue"/>
              </a:rPr>
              <a:t>Fai clic per modificare il formato del testo del titolo</a:t>
            </a:r>
            <a:endParaRPr b="0" lang="it-IT" sz="2400" strike="noStrike" u="none">
              <a:solidFill>
                <a:srgbClr val="000000"/>
              </a:solidFill>
              <a:effectLst/>
              <a:uFillTx/>
              <a:latin typeface="Helvetica Neue"/>
            </a:endParaRPr>
          </a:p>
        </p:txBody>
      </p:sp>
      <p:sp>
        <p:nvSpPr>
          <p:cNvPr id="16" name="PlaceHolder 3"/>
          <p:cNvSpPr>
            <a:spLocks noGrp="1"/>
          </p:cNvSpPr>
          <p:nvPr>
            <p:ph type="body"/>
          </p:nvPr>
        </p:nvSpPr>
        <p:spPr>
          <a:xfrm>
            <a:off x="650160" y="2282040"/>
            <a:ext cx="11703600" cy="56563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3200" strike="noStrike" u="none">
                <a:solidFill>
                  <a:srgbClr val="000000"/>
                </a:solidFill>
                <a:effectLst/>
                <a:uFillTx/>
                <a:latin typeface="Helvetica Neue"/>
              </a:rPr>
              <a:t>Fai clic per modificare il formato del testo della struttura</a:t>
            </a:r>
            <a:endParaRPr b="0" lang="it-IT" sz="3200" strike="noStrike" u="none">
              <a:solidFill>
                <a:srgbClr val="000000"/>
              </a:solidFill>
              <a:effectLst/>
              <a:uFillTx/>
              <a:latin typeface="Helvetica Neue"/>
            </a:endParaRPr>
          </a:p>
          <a:p>
            <a:pPr lvl="1" marL="864000" indent="-324000">
              <a:spcBef>
                <a:spcPts val="1134"/>
              </a:spcBef>
              <a:buClr>
                <a:srgbClr val="000000"/>
              </a:buClr>
              <a:buSzPct val="75000"/>
              <a:buFont typeface="Symbol" charset="2"/>
              <a:buChar char=""/>
            </a:pPr>
            <a:r>
              <a:rPr b="0" lang="it-IT" sz="3200" strike="noStrike" u="none">
                <a:solidFill>
                  <a:srgbClr val="000000"/>
                </a:solidFill>
                <a:effectLst/>
                <a:uFillTx/>
                <a:latin typeface="Helvetica Neue"/>
              </a:rPr>
              <a:t>Secondo livello struttura</a:t>
            </a:r>
            <a:endParaRPr b="0" lang="it-IT" sz="3200" strike="noStrike" u="none">
              <a:solidFill>
                <a:srgbClr val="000000"/>
              </a:solidFill>
              <a:effectLst/>
              <a:uFillTx/>
              <a:latin typeface="Helvetica Neue"/>
            </a:endParaRPr>
          </a:p>
          <a:p>
            <a:pPr lvl="2" marL="1296000" indent="-288000">
              <a:spcBef>
                <a:spcPts val="850"/>
              </a:spcBef>
              <a:buClr>
                <a:srgbClr val="000000"/>
              </a:buClr>
              <a:buSzPct val="45000"/>
              <a:buFont typeface="Wingdings" charset="2"/>
              <a:buChar char=""/>
            </a:pPr>
            <a:r>
              <a:rPr b="0" lang="it-IT" sz="3200" strike="noStrike" u="none">
                <a:solidFill>
                  <a:srgbClr val="000000"/>
                </a:solidFill>
                <a:effectLst/>
                <a:uFillTx/>
                <a:latin typeface="Helvetica Neue"/>
              </a:rPr>
              <a:t>Terzo livello struttura</a:t>
            </a:r>
            <a:endParaRPr b="0" lang="it-IT" sz="3200" strike="noStrike" u="none">
              <a:solidFill>
                <a:srgbClr val="000000"/>
              </a:solidFill>
              <a:effectLst/>
              <a:uFillTx/>
              <a:latin typeface="Helvetica Neue"/>
            </a:endParaRPr>
          </a:p>
          <a:p>
            <a:pPr lvl="3" marL="1728000" indent="-216000">
              <a:spcBef>
                <a:spcPts val="567"/>
              </a:spcBef>
              <a:buClr>
                <a:srgbClr val="000000"/>
              </a:buClr>
              <a:buSzPct val="75000"/>
              <a:buFont typeface="Symbol" charset="2"/>
              <a:buChar char=""/>
            </a:pPr>
            <a:r>
              <a:rPr b="0" lang="it-IT" sz="3200" strike="noStrike" u="none">
                <a:solidFill>
                  <a:srgbClr val="000000"/>
                </a:solidFill>
                <a:effectLst/>
                <a:uFillTx/>
                <a:latin typeface="Helvetica Neue"/>
              </a:rPr>
              <a:t>Quarto livello struttura</a:t>
            </a:r>
            <a:endParaRPr b="0" lang="it-IT" sz="3200" strike="noStrike" u="none">
              <a:solidFill>
                <a:srgbClr val="000000"/>
              </a:solidFill>
              <a:effectLst/>
              <a:uFillTx/>
              <a:latin typeface="Helvetica Neue"/>
            </a:endParaRPr>
          </a:p>
          <a:p>
            <a:pPr lvl="4" marL="2160000" indent="-216000">
              <a:spcBef>
                <a:spcPts val="283"/>
              </a:spcBef>
              <a:buClr>
                <a:srgbClr val="000000"/>
              </a:buClr>
              <a:buSzPct val="45000"/>
              <a:buFont typeface="Wingdings" charset="2"/>
              <a:buChar char=""/>
            </a:pPr>
            <a:r>
              <a:rPr b="0" lang="it-IT" sz="2000" strike="noStrike" u="none">
                <a:solidFill>
                  <a:srgbClr val="000000"/>
                </a:solidFill>
                <a:effectLst/>
                <a:uFillTx/>
                <a:latin typeface="Helvetica Neue"/>
              </a:rPr>
              <a:t>Quinto livello struttura</a:t>
            </a:r>
            <a:endParaRPr b="0" lang="it-IT" sz="2000" strike="noStrike" u="none">
              <a:solidFill>
                <a:srgbClr val="000000"/>
              </a:solidFill>
              <a:effectLst/>
              <a:uFillTx/>
              <a:latin typeface="Helvetica Neue"/>
            </a:endParaRPr>
          </a:p>
          <a:p>
            <a:pPr lvl="5" marL="2592000" indent="-216000">
              <a:spcBef>
                <a:spcPts val="283"/>
              </a:spcBef>
              <a:buClr>
                <a:srgbClr val="000000"/>
              </a:buClr>
              <a:buSzPct val="45000"/>
              <a:buFont typeface="Wingdings" charset="2"/>
              <a:buChar char=""/>
            </a:pPr>
            <a:r>
              <a:rPr b="0" lang="it-IT" sz="2000" strike="noStrike" u="none">
                <a:solidFill>
                  <a:srgbClr val="000000"/>
                </a:solidFill>
                <a:effectLst/>
                <a:uFillTx/>
                <a:latin typeface="Helvetica Neue"/>
              </a:rPr>
              <a:t>Sesto livello struttura</a:t>
            </a:r>
            <a:endParaRPr b="0" lang="it-IT" sz="2000" strike="noStrike" u="none">
              <a:solidFill>
                <a:srgbClr val="000000"/>
              </a:solidFill>
              <a:effectLst/>
              <a:uFillTx/>
              <a:latin typeface="Helvetica Neue"/>
            </a:endParaRPr>
          </a:p>
          <a:p>
            <a:pPr lvl="6" marL="3024000" indent="-216000">
              <a:spcBef>
                <a:spcPts val="283"/>
              </a:spcBef>
              <a:buClr>
                <a:srgbClr val="000000"/>
              </a:buClr>
              <a:buSzPct val="45000"/>
              <a:buFont typeface="Wingdings" charset="2"/>
              <a:buChar char=""/>
            </a:pPr>
            <a:r>
              <a:rPr b="0" lang="it-IT" sz="2000" strike="noStrike" u="none">
                <a:solidFill>
                  <a:srgbClr val="000000"/>
                </a:solidFill>
                <a:effectLst/>
                <a:uFillTx/>
                <a:latin typeface="Helvetica Neue"/>
              </a:rPr>
              <a:t>Settimo livello struttura</a:t>
            </a:r>
            <a:endParaRPr b="0" lang="it-IT" sz="2000" strike="noStrike" u="none">
              <a:solidFill>
                <a:srgbClr val="000000"/>
              </a:solidFill>
              <a:effectLst/>
              <a:uFillTx/>
              <a:latin typeface="Helvetica Neue"/>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Vuoto">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sldNum" idx="4"/>
          </p:nvPr>
        </p:nvSpPr>
        <p:spPr>
          <a:xfrm>
            <a:off x="6328800" y="9296280"/>
            <a:ext cx="339840" cy="324000"/>
          </a:xfrm>
          <a:prstGeom prst="rect">
            <a:avLst/>
          </a:prstGeom>
          <a:noFill/>
          <a:ln w="12600">
            <a:noFill/>
          </a:ln>
        </p:spPr>
        <p:txBody>
          <a:bodyPr lIns="50760" rIns="50760" tIns="50760" bIns="50760" anchor="t">
            <a:noAutofit/>
          </a:bodyPr>
          <a:lstStyle>
            <a:lvl1pPr indent="0" algn="ctr" defTabSz="584280">
              <a:lnSpc>
                <a:spcPct val="100000"/>
              </a:lnSpc>
              <a:buNone/>
              <a:tabLst>
                <a:tab algn="l" pos="0"/>
              </a:tabLst>
              <a:defRPr b="0" lang="it-IT" sz="1600" strike="noStrike" u="none">
                <a:solidFill>
                  <a:srgbClr val="000000"/>
                </a:solidFill>
                <a:effectLst/>
                <a:uFillTx/>
                <a:latin typeface="Helvetica Neue Light"/>
                <a:ea typeface="Helvetica Neue Light"/>
              </a:defRPr>
            </a:lvl1pPr>
          </a:lstStyle>
          <a:p>
            <a:pPr indent="0" algn="ctr" defTabSz="584280">
              <a:lnSpc>
                <a:spcPct val="100000"/>
              </a:lnSpc>
              <a:buNone/>
              <a:tabLst>
                <a:tab algn="l" pos="0"/>
              </a:tabLst>
            </a:pPr>
            <a:fld id="{3782A3AA-4DA7-44F9-A420-4E59C9A45B33}" type="slidenum">
              <a:rPr b="0" lang="it-IT" sz="1600" strike="noStrike" u="none">
                <a:solidFill>
                  <a:srgbClr val="000000"/>
                </a:solidFill>
                <a:effectLst/>
                <a:uFillTx/>
                <a:latin typeface="Helvetica Neue Light"/>
                <a:ea typeface="Helvetica Neue Light"/>
              </a:rPr>
              <a:t>&lt;numero&gt;</a:t>
            </a:fld>
            <a:endParaRPr b="0" lang="it-IT" sz="1600" strike="noStrike" u="none">
              <a:solidFill>
                <a:srgbClr val="000000"/>
              </a:solidFill>
              <a:effectLst/>
              <a:uFillTx/>
              <a:latin typeface="Times New Roman"/>
            </a:endParaRPr>
          </a:p>
        </p:txBody>
      </p:sp>
      <p:sp>
        <p:nvSpPr>
          <p:cNvPr id="9" name="PlaceHolder 2"/>
          <p:cNvSpPr>
            <a:spLocks noGrp="1"/>
          </p:cNvSpPr>
          <p:nvPr>
            <p:ph type="title"/>
          </p:nvPr>
        </p:nvSpPr>
        <p:spPr>
          <a:xfrm>
            <a:off x="650160" y="389160"/>
            <a:ext cx="11703600" cy="1628280"/>
          </a:xfrm>
          <a:prstGeom prst="rect">
            <a:avLst/>
          </a:prstGeom>
          <a:noFill/>
          <a:ln w="0">
            <a:noFill/>
          </a:ln>
        </p:spPr>
        <p:txBody>
          <a:bodyPr lIns="0" rIns="0" tIns="0" bIns="0" anchor="ctr">
            <a:noAutofit/>
          </a:bodyPr>
          <a:p>
            <a:pPr indent="0" algn="ctr">
              <a:buNone/>
            </a:pPr>
            <a:r>
              <a:rPr b="0" lang="it-IT" sz="2400" strike="noStrike" u="none">
                <a:solidFill>
                  <a:srgbClr val="000000"/>
                </a:solidFill>
                <a:effectLst/>
                <a:uFillTx/>
                <a:latin typeface="Helvetica Neue"/>
              </a:rPr>
              <a:t>Fai clic per modificare il formato del testo del titolo</a:t>
            </a:r>
            <a:endParaRPr b="0" lang="it-IT" sz="2400" strike="noStrike" u="none">
              <a:solidFill>
                <a:srgbClr val="000000"/>
              </a:solidFill>
              <a:effectLst/>
              <a:uFillTx/>
              <a:latin typeface="Helvetica Neue"/>
            </a:endParaRPr>
          </a:p>
        </p:txBody>
      </p:sp>
      <p:sp>
        <p:nvSpPr>
          <p:cNvPr id="10" name="PlaceHolder 3"/>
          <p:cNvSpPr>
            <a:spLocks noGrp="1"/>
          </p:cNvSpPr>
          <p:nvPr>
            <p:ph type="body"/>
          </p:nvPr>
        </p:nvSpPr>
        <p:spPr>
          <a:xfrm>
            <a:off x="650160" y="2282040"/>
            <a:ext cx="11703600" cy="56563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3200" strike="noStrike" u="none">
                <a:solidFill>
                  <a:srgbClr val="000000"/>
                </a:solidFill>
                <a:effectLst/>
                <a:uFillTx/>
                <a:latin typeface="Helvetica Neue"/>
              </a:rPr>
              <a:t>Fai clic per modificare il formato del testo della struttura</a:t>
            </a:r>
            <a:endParaRPr b="0" lang="it-IT" sz="3200" strike="noStrike" u="none">
              <a:solidFill>
                <a:srgbClr val="000000"/>
              </a:solidFill>
              <a:effectLst/>
              <a:uFillTx/>
              <a:latin typeface="Helvetica Neue"/>
            </a:endParaRPr>
          </a:p>
          <a:p>
            <a:pPr lvl="1" marL="864000" indent="-324000">
              <a:spcBef>
                <a:spcPts val="1134"/>
              </a:spcBef>
              <a:buClr>
                <a:srgbClr val="000000"/>
              </a:buClr>
              <a:buSzPct val="75000"/>
              <a:buFont typeface="Symbol" charset="2"/>
              <a:buChar char=""/>
            </a:pPr>
            <a:r>
              <a:rPr b="0" lang="it-IT" sz="3200" strike="noStrike" u="none">
                <a:solidFill>
                  <a:srgbClr val="000000"/>
                </a:solidFill>
                <a:effectLst/>
                <a:uFillTx/>
                <a:latin typeface="Helvetica Neue"/>
              </a:rPr>
              <a:t>Secondo livello struttura</a:t>
            </a:r>
            <a:endParaRPr b="0" lang="it-IT" sz="3200" strike="noStrike" u="none">
              <a:solidFill>
                <a:srgbClr val="000000"/>
              </a:solidFill>
              <a:effectLst/>
              <a:uFillTx/>
              <a:latin typeface="Helvetica Neue"/>
            </a:endParaRPr>
          </a:p>
          <a:p>
            <a:pPr lvl="2" marL="1296000" indent="-288000">
              <a:spcBef>
                <a:spcPts val="850"/>
              </a:spcBef>
              <a:buClr>
                <a:srgbClr val="000000"/>
              </a:buClr>
              <a:buSzPct val="45000"/>
              <a:buFont typeface="Wingdings" charset="2"/>
              <a:buChar char=""/>
            </a:pPr>
            <a:r>
              <a:rPr b="0" lang="it-IT" sz="3200" strike="noStrike" u="none">
                <a:solidFill>
                  <a:srgbClr val="000000"/>
                </a:solidFill>
                <a:effectLst/>
                <a:uFillTx/>
                <a:latin typeface="Helvetica Neue"/>
              </a:rPr>
              <a:t>Terzo livello struttura</a:t>
            </a:r>
            <a:endParaRPr b="0" lang="it-IT" sz="3200" strike="noStrike" u="none">
              <a:solidFill>
                <a:srgbClr val="000000"/>
              </a:solidFill>
              <a:effectLst/>
              <a:uFillTx/>
              <a:latin typeface="Helvetica Neue"/>
            </a:endParaRPr>
          </a:p>
          <a:p>
            <a:pPr lvl="3" marL="1728000" indent="-216000">
              <a:spcBef>
                <a:spcPts val="567"/>
              </a:spcBef>
              <a:buClr>
                <a:srgbClr val="000000"/>
              </a:buClr>
              <a:buSzPct val="75000"/>
              <a:buFont typeface="Symbol" charset="2"/>
              <a:buChar char=""/>
            </a:pPr>
            <a:r>
              <a:rPr b="0" lang="it-IT" sz="3200" strike="noStrike" u="none">
                <a:solidFill>
                  <a:srgbClr val="000000"/>
                </a:solidFill>
                <a:effectLst/>
                <a:uFillTx/>
                <a:latin typeface="Helvetica Neue"/>
              </a:rPr>
              <a:t>Quarto livello struttura</a:t>
            </a:r>
            <a:endParaRPr b="0" lang="it-IT" sz="3200" strike="noStrike" u="none">
              <a:solidFill>
                <a:srgbClr val="000000"/>
              </a:solidFill>
              <a:effectLst/>
              <a:uFillTx/>
              <a:latin typeface="Helvetica Neue"/>
            </a:endParaRPr>
          </a:p>
          <a:p>
            <a:pPr lvl="4" marL="2160000" indent="-216000">
              <a:spcBef>
                <a:spcPts val="283"/>
              </a:spcBef>
              <a:buClr>
                <a:srgbClr val="000000"/>
              </a:buClr>
              <a:buSzPct val="45000"/>
              <a:buFont typeface="Wingdings" charset="2"/>
              <a:buChar char=""/>
            </a:pPr>
            <a:r>
              <a:rPr b="0" lang="it-IT" sz="2000" strike="noStrike" u="none">
                <a:solidFill>
                  <a:srgbClr val="000000"/>
                </a:solidFill>
                <a:effectLst/>
                <a:uFillTx/>
                <a:latin typeface="Helvetica Neue"/>
              </a:rPr>
              <a:t>Quinto livello struttura</a:t>
            </a:r>
            <a:endParaRPr b="0" lang="it-IT" sz="2000" strike="noStrike" u="none">
              <a:solidFill>
                <a:srgbClr val="000000"/>
              </a:solidFill>
              <a:effectLst/>
              <a:uFillTx/>
              <a:latin typeface="Helvetica Neue"/>
            </a:endParaRPr>
          </a:p>
          <a:p>
            <a:pPr lvl="5" marL="2592000" indent="-216000">
              <a:spcBef>
                <a:spcPts val="283"/>
              </a:spcBef>
              <a:buClr>
                <a:srgbClr val="000000"/>
              </a:buClr>
              <a:buSzPct val="45000"/>
              <a:buFont typeface="Wingdings" charset="2"/>
              <a:buChar char=""/>
            </a:pPr>
            <a:r>
              <a:rPr b="0" lang="it-IT" sz="2000" strike="noStrike" u="none">
                <a:solidFill>
                  <a:srgbClr val="000000"/>
                </a:solidFill>
                <a:effectLst/>
                <a:uFillTx/>
                <a:latin typeface="Helvetica Neue"/>
              </a:rPr>
              <a:t>Sesto livello struttura</a:t>
            </a:r>
            <a:endParaRPr b="0" lang="it-IT" sz="2000" strike="noStrike" u="none">
              <a:solidFill>
                <a:srgbClr val="000000"/>
              </a:solidFill>
              <a:effectLst/>
              <a:uFillTx/>
              <a:latin typeface="Helvetica Neue"/>
            </a:endParaRPr>
          </a:p>
          <a:p>
            <a:pPr lvl="6" marL="3024000" indent="-216000">
              <a:spcBef>
                <a:spcPts val="283"/>
              </a:spcBef>
              <a:buClr>
                <a:srgbClr val="000000"/>
              </a:buClr>
              <a:buSzPct val="45000"/>
              <a:buFont typeface="Wingdings" charset="2"/>
              <a:buChar char=""/>
            </a:pPr>
            <a:r>
              <a:rPr b="0" lang="it-IT" sz="2000" strike="noStrike" u="none">
                <a:solidFill>
                  <a:srgbClr val="000000"/>
                </a:solidFill>
                <a:effectLst/>
                <a:uFillTx/>
                <a:latin typeface="Helvetica Neue"/>
              </a:rPr>
              <a:t>Settimo livello struttura</a:t>
            </a:r>
            <a:endParaRPr b="0" lang="it-IT" sz="2000" strike="noStrike" u="none">
              <a:solidFill>
                <a:srgbClr val="000000"/>
              </a:solidFill>
              <a:effectLst/>
              <a:uFillTx/>
              <a:latin typeface="Helvetica Neue"/>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Foto - Orizzontale">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body"/>
          </p:nvPr>
        </p:nvSpPr>
        <p:spPr>
          <a:xfrm>
            <a:off x="1622160" y="289080"/>
            <a:ext cx="9753120" cy="6505560"/>
          </a:xfrm>
          <a:prstGeom prst="rect">
            <a:avLst/>
          </a:prstGeom>
          <a:noFill/>
          <a:ln w="0">
            <a:noFill/>
          </a:ln>
        </p:spPr>
        <p:txBody>
          <a:bodyPr lIns="91440" rIns="91440" tIns="45720" bIns="45720" anchor="t">
            <a:noAutofit/>
          </a:bodyPr>
          <a:p>
            <a:pPr marL="432000" indent="-324000">
              <a:spcBef>
                <a:spcPts val="1417"/>
              </a:spcBef>
              <a:buClr>
                <a:srgbClr val="000000"/>
              </a:buClr>
              <a:buSzPct val="45000"/>
              <a:buFont typeface="Wingdings" charset="2"/>
              <a:buChar char=""/>
            </a:pPr>
            <a:r>
              <a:rPr b="0" lang="it-IT" sz="2400" strike="noStrike" u="none">
                <a:solidFill>
                  <a:srgbClr val="000000"/>
                </a:solidFill>
                <a:effectLst/>
                <a:uFillTx/>
                <a:latin typeface="Helvetica Neue"/>
              </a:rPr>
              <a:t>Fai clic per modificare il formato del testo della struttura</a:t>
            </a:r>
            <a:endParaRPr b="0" lang="it-IT" sz="2400" strike="noStrike" u="none">
              <a:solidFill>
                <a:srgbClr val="000000"/>
              </a:solidFill>
              <a:effectLst/>
              <a:uFillTx/>
              <a:latin typeface="Helvetica Neue"/>
            </a:endParaRPr>
          </a:p>
          <a:p>
            <a:pPr lvl="1" marL="864000" indent="-324000">
              <a:spcBef>
                <a:spcPts val="1134"/>
              </a:spcBef>
              <a:buClr>
                <a:srgbClr val="000000"/>
              </a:buClr>
              <a:buSzPct val="75000"/>
              <a:buFont typeface="Symbol" charset="2"/>
              <a:buChar char=""/>
            </a:pPr>
            <a:r>
              <a:rPr b="0" lang="it-IT" sz="2400" strike="noStrike" u="none">
                <a:solidFill>
                  <a:srgbClr val="000000"/>
                </a:solidFill>
                <a:effectLst/>
                <a:uFillTx/>
                <a:latin typeface="Helvetica Neue"/>
              </a:rPr>
              <a:t>Secondo livello struttura</a:t>
            </a:r>
            <a:endParaRPr b="0" lang="it-IT" sz="2400" strike="noStrike" u="none">
              <a:solidFill>
                <a:srgbClr val="000000"/>
              </a:solidFill>
              <a:effectLst/>
              <a:uFillTx/>
              <a:latin typeface="Helvetica Neue"/>
            </a:endParaRPr>
          </a:p>
          <a:p>
            <a:pPr lvl="2" marL="1296000" indent="-288000">
              <a:spcBef>
                <a:spcPts val="850"/>
              </a:spcBef>
              <a:buClr>
                <a:srgbClr val="000000"/>
              </a:buClr>
              <a:buSzPct val="45000"/>
              <a:buFont typeface="Wingdings" charset="2"/>
              <a:buChar char=""/>
            </a:pPr>
            <a:r>
              <a:rPr b="0" lang="it-IT" sz="2400" strike="noStrike" u="none">
                <a:solidFill>
                  <a:srgbClr val="000000"/>
                </a:solidFill>
                <a:effectLst/>
                <a:uFillTx/>
                <a:latin typeface="Helvetica Neue"/>
              </a:rPr>
              <a:t>Terzo livello struttura</a:t>
            </a:r>
            <a:endParaRPr b="0" lang="it-IT" sz="2400" strike="noStrike" u="none">
              <a:solidFill>
                <a:srgbClr val="000000"/>
              </a:solidFill>
              <a:effectLst/>
              <a:uFillTx/>
              <a:latin typeface="Helvetica Neue"/>
            </a:endParaRPr>
          </a:p>
          <a:p>
            <a:pPr lvl="3" marL="1728000" indent="-216000">
              <a:spcBef>
                <a:spcPts val="567"/>
              </a:spcBef>
              <a:buClr>
                <a:srgbClr val="000000"/>
              </a:buClr>
              <a:buSzPct val="75000"/>
              <a:buFont typeface="Symbol" charset="2"/>
              <a:buChar char=""/>
            </a:pPr>
            <a:r>
              <a:rPr b="0" lang="it-IT" sz="2400" strike="noStrike" u="none">
                <a:solidFill>
                  <a:srgbClr val="000000"/>
                </a:solidFill>
                <a:effectLst/>
                <a:uFillTx/>
                <a:latin typeface="Helvetica Neue"/>
              </a:rPr>
              <a:t>Quarto livello struttura</a:t>
            </a:r>
            <a:endParaRPr b="0" lang="it-IT" sz="2400" strike="noStrike" u="none">
              <a:solidFill>
                <a:srgbClr val="000000"/>
              </a:solidFill>
              <a:effectLst/>
              <a:uFillTx/>
              <a:latin typeface="Helvetica Neue"/>
            </a:endParaRPr>
          </a:p>
          <a:p>
            <a:pPr lvl="4" marL="2160000" indent="-216000">
              <a:spcBef>
                <a:spcPts val="283"/>
              </a:spcBef>
              <a:buClr>
                <a:srgbClr val="000000"/>
              </a:buClr>
              <a:buSzPct val="45000"/>
              <a:buFont typeface="Wingdings" charset="2"/>
              <a:buChar char=""/>
            </a:pPr>
            <a:r>
              <a:rPr b="0" lang="it-IT" sz="2400" strike="noStrike" u="none">
                <a:solidFill>
                  <a:srgbClr val="000000"/>
                </a:solidFill>
                <a:effectLst/>
                <a:uFillTx/>
                <a:latin typeface="Helvetica Neue"/>
              </a:rPr>
              <a:t>Quinto livello struttura</a:t>
            </a:r>
            <a:endParaRPr b="0" lang="it-IT" sz="2400" strike="noStrike" u="none">
              <a:solidFill>
                <a:srgbClr val="000000"/>
              </a:solidFill>
              <a:effectLst/>
              <a:uFillTx/>
              <a:latin typeface="Helvetica Neue"/>
            </a:endParaRPr>
          </a:p>
          <a:p>
            <a:pPr lvl="5" marL="2592000" indent="-216000">
              <a:spcBef>
                <a:spcPts val="283"/>
              </a:spcBef>
              <a:buClr>
                <a:srgbClr val="000000"/>
              </a:buClr>
              <a:buSzPct val="45000"/>
              <a:buFont typeface="Wingdings" charset="2"/>
              <a:buChar char=""/>
            </a:pPr>
            <a:r>
              <a:rPr b="0" lang="it-IT" sz="2400" strike="noStrike" u="none">
                <a:solidFill>
                  <a:srgbClr val="000000"/>
                </a:solidFill>
                <a:effectLst/>
                <a:uFillTx/>
                <a:latin typeface="Helvetica Neue"/>
              </a:rPr>
              <a:t>Sesto livello struttura</a:t>
            </a:r>
            <a:endParaRPr b="0" lang="it-IT" sz="2400" strike="noStrike" u="none">
              <a:solidFill>
                <a:srgbClr val="000000"/>
              </a:solidFill>
              <a:effectLst/>
              <a:uFillTx/>
              <a:latin typeface="Helvetica Neue"/>
            </a:endParaRPr>
          </a:p>
          <a:p>
            <a:pPr lvl="6" marL="3024000" indent="-216000">
              <a:spcBef>
                <a:spcPts val="283"/>
              </a:spcBef>
              <a:buClr>
                <a:srgbClr val="000000"/>
              </a:buClr>
              <a:buSzPct val="45000"/>
              <a:buFont typeface="Wingdings" charset="2"/>
              <a:buChar char=""/>
            </a:pPr>
            <a:r>
              <a:rPr b="0" lang="it-IT" sz="2400" strike="noStrike" u="none">
                <a:solidFill>
                  <a:srgbClr val="000000"/>
                </a:solidFill>
                <a:effectLst/>
                <a:uFillTx/>
                <a:latin typeface="Helvetica Neue"/>
              </a:rPr>
              <a:t>Settimo livello struttura</a:t>
            </a:r>
            <a:endParaRPr b="0" lang="it-IT" sz="2400" strike="noStrike" u="none">
              <a:solidFill>
                <a:srgbClr val="000000"/>
              </a:solidFill>
              <a:effectLst/>
              <a:uFillTx/>
              <a:latin typeface="Helvetica Neue"/>
            </a:endParaRPr>
          </a:p>
        </p:txBody>
      </p:sp>
      <p:sp>
        <p:nvSpPr>
          <p:cNvPr id="18" name="PlaceHolder 2"/>
          <p:cNvSpPr>
            <a:spLocks noGrp="1"/>
          </p:cNvSpPr>
          <p:nvPr>
            <p:ph type="title"/>
          </p:nvPr>
        </p:nvSpPr>
        <p:spPr>
          <a:xfrm>
            <a:off x="1270080" y="6718320"/>
            <a:ext cx="10464480" cy="1422000"/>
          </a:xfrm>
          <a:prstGeom prst="rect">
            <a:avLst/>
          </a:prstGeom>
          <a:noFill/>
          <a:ln w="12600">
            <a:noFill/>
          </a:ln>
        </p:spPr>
        <p:txBody>
          <a:bodyPr lIns="50760" rIns="50760" tIns="50760" bIns="50760" anchor="b">
            <a:noAutofit/>
          </a:bodyPr>
          <a:p>
            <a:pPr indent="0" algn="ctr" defTabSz="584280">
              <a:lnSpc>
                <a:spcPct val="100000"/>
              </a:lnSpc>
              <a:buNone/>
              <a:tabLst>
                <a:tab algn="l" pos="0"/>
              </a:tabLst>
            </a:pPr>
            <a:r>
              <a:rPr b="0" lang="it-IT" sz="8000" strike="noStrike" u="none">
                <a:solidFill>
                  <a:srgbClr val="000000"/>
                </a:solidFill>
                <a:effectLst/>
                <a:uFillTx/>
                <a:latin typeface="Helvetica Neue Medium"/>
                <a:ea typeface="Helvetica Neue Medium"/>
              </a:rPr>
              <a:t>Titolo Testo</a:t>
            </a:r>
            <a:endParaRPr b="0" lang="it-IT" sz="8000" strike="noStrike" u="none">
              <a:solidFill>
                <a:srgbClr val="000000"/>
              </a:solidFill>
              <a:effectLst/>
              <a:uFillTx/>
              <a:latin typeface="Helvetica Neue"/>
            </a:endParaRPr>
          </a:p>
        </p:txBody>
      </p:sp>
      <p:sp>
        <p:nvSpPr>
          <p:cNvPr id="19" name="PlaceHolder 3"/>
          <p:cNvSpPr>
            <a:spLocks noGrp="1"/>
          </p:cNvSpPr>
          <p:nvPr>
            <p:ph type="body"/>
          </p:nvPr>
        </p:nvSpPr>
        <p:spPr>
          <a:xfrm>
            <a:off x="1270080" y="8153280"/>
            <a:ext cx="10464480" cy="1130040"/>
          </a:xfrm>
          <a:prstGeom prst="rect">
            <a:avLst/>
          </a:prstGeom>
          <a:noFill/>
          <a:ln w="12600">
            <a:noFill/>
          </a:ln>
        </p:spPr>
        <p:txBody>
          <a:bodyPr lIns="50760" rIns="50760" tIns="50760" bIns="50760" anchor="t">
            <a:noAutofit/>
          </a:bodyPr>
          <a:p>
            <a:pPr indent="0" algn="ctr" defTabSz="584280">
              <a:lnSpc>
                <a:spcPct val="100000"/>
              </a:lnSpc>
              <a:buNone/>
              <a:tabLst>
                <a:tab algn="l" pos="0"/>
              </a:tabLst>
            </a:pPr>
            <a:r>
              <a:rPr b="0" lang="it-IT" sz="3700" strike="noStrike" u="none">
                <a:solidFill>
                  <a:srgbClr val="000000"/>
                </a:solidFill>
                <a:effectLst/>
                <a:uFillTx/>
                <a:latin typeface="Helvetica Neue"/>
                <a:ea typeface="Helvetica Neue"/>
              </a:rPr>
              <a:t>Corpo livello uno</a:t>
            </a:r>
            <a:endParaRPr b="0" lang="it-IT" sz="3700" strike="noStrike" u="none">
              <a:solidFill>
                <a:srgbClr val="000000"/>
              </a:solidFill>
              <a:effectLst/>
              <a:uFillTx/>
              <a:latin typeface="Helvetica Neue"/>
            </a:endParaRPr>
          </a:p>
          <a:p>
            <a:pPr indent="0" algn="ctr" defTabSz="584280">
              <a:lnSpc>
                <a:spcPct val="100000"/>
              </a:lnSpc>
              <a:buNone/>
              <a:tabLst>
                <a:tab algn="l" pos="0"/>
              </a:tabLst>
            </a:pPr>
            <a:r>
              <a:rPr b="0" lang="it-IT" sz="3700" strike="noStrike" u="none">
                <a:solidFill>
                  <a:srgbClr val="000000"/>
                </a:solidFill>
                <a:effectLst/>
                <a:uFillTx/>
                <a:latin typeface="Helvetica Neue"/>
                <a:ea typeface="Helvetica Neue"/>
              </a:rPr>
              <a:t>Corpo livello due</a:t>
            </a:r>
            <a:endParaRPr b="0" lang="it-IT" sz="3700" strike="noStrike" u="none">
              <a:solidFill>
                <a:srgbClr val="000000"/>
              </a:solidFill>
              <a:effectLst/>
              <a:uFillTx/>
              <a:latin typeface="Helvetica Neue"/>
            </a:endParaRPr>
          </a:p>
          <a:p>
            <a:pPr indent="0" algn="ctr" defTabSz="584280">
              <a:lnSpc>
                <a:spcPct val="100000"/>
              </a:lnSpc>
              <a:buNone/>
              <a:tabLst>
                <a:tab algn="l" pos="0"/>
              </a:tabLst>
            </a:pPr>
            <a:r>
              <a:rPr b="0" lang="it-IT" sz="3700" strike="noStrike" u="none">
                <a:solidFill>
                  <a:srgbClr val="000000"/>
                </a:solidFill>
                <a:effectLst/>
                <a:uFillTx/>
                <a:latin typeface="Helvetica Neue"/>
                <a:ea typeface="Helvetica Neue"/>
              </a:rPr>
              <a:t>Corpo livello tre</a:t>
            </a:r>
            <a:endParaRPr b="0" lang="it-IT" sz="3700" strike="noStrike" u="none">
              <a:solidFill>
                <a:srgbClr val="000000"/>
              </a:solidFill>
              <a:effectLst/>
              <a:uFillTx/>
              <a:latin typeface="Helvetica Neue"/>
            </a:endParaRPr>
          </a:p>
          <a:p>
            <a:pPr indent="0" algn="ctr" defTabSz="584280">
              <a:lnSpc>
                <a:spcPct val="100000"/>
              </a:lnSpc>
              <a:buNone/>
              <a:tabLst>
                <a:tab algn="l" pos="0"/>
              </a:tabLst>
            </a:pPr>
            <a:r>
              <a:rPr b="0" lang="it-IT" sz="3700" strike="noStrike" u="none">
                <a:solidFill>
                  <a:srgbClr val="000000"/>
                </a:solidFill>
                <a:effectLst/>
                <a:uFillTx/>
                <a:latin typeface="Helvetica Neue"/>
                <a:ea typeface="Helvetica Neue"/>
              </a:rPr>
              <a:t>Corpo livello quattro</a:t>
            </a:r>
            <a:endParaRPr b="0" lang="it-IT" sz="3700" strike="noStrike" u="none">
              <a:solidFill>
                <a:srgbClr val="000000"/>
              </a:solidFill>
              <a:effectLst/>
              <a:uFillTx/>
              <a:latin typeface="Helvetica Neue"/>
            </a:endParaRPr>
          </a:p>
          <a:p>
            <a:pPr indent="0" algn="ctr" defTabSz="584280">
              <a:lnSpc>
                <a:spcPct val="100000"/>
              </a:lnSpc>
              <a:buNone/>
              <a:tabLst>
                <a:tab algn="l" pos="0"/>
              </a:tabLst>
            </a:pPr>
            <a:r>
              <a:rPr b="0" lang="it-IT" sz="3700" strike="noStrike" u="none">
                <a:solidFill>
                  <a:srgbClr val="000000"/>
                </a:solidFill>
                <a:effectLst/>
                <a:uFillTx/>
                <a:latin typeface="Helvetica Neue"/>
                <a:ea typeface="Helvetica Neue"/>
              </a:rPr>
              <a:t>Corpo livello cinque</a:t>
            </a:r>
            <a:endParaRPr b="0" lang="it-IT" sz="3700" strike="noStrike" u="none">
              <a:solidFill>
                <a:srgbClr val="000000"/>
              </a:solidFill>
              <a:effectLst/>
              <a:uFillTx/>
              <a:latin typeface="Helvetica Neue"/>
            </a:endParaRPr>
          </a:p>
        </p:txBody>
      </p:sp>
      <p:sp>
        <p:nvSpPr>
          <p:cNvPr id="20" name="PlaceHolder 4"/>
          <p:cNvSpPr>
            <a:spLocks noGrp="1"/>
          </p:cNvSpPr>
          <p:nvPr>
            <p:ph type="sldNum" idx="7"/>
          </p:nvPr>
        </p:nvSpPr>
        <p:spPr>
          <a:xfrm>
            <a:off x="6328800" y="9296280"/>
            <a:ext cx="339840" cy="324000"/>
          </a:xfrm>
          <a:prstGeom prst="rect">
            <a:avLst/>
          </a:prstGeom>
          <a:noFill/>
          <a:ln w="12600">
            <a:noFill/>
          </a:ln>
        </p:spPr>
        <p:txBody>
          <a:bodyPr lIns="50760" rIns="50760" tIns="50760" bIns="50760" anchor="t">
            <a:noAutofit/>
          </a:bodyPr>
          <a:lstStyle>
            <a:lvl1pPr indent="0" algn="ctr" defTabSz="584280">
              <a:lnSpc>
                <a:spcPct val="100000"/>
              </a:lnSpc>
              <a:buNone/>
              <a:tabLst>
                <a:tab algn="l" pos="0"/>
              </a:tabLst>
              <a:defRPr b="0" lang="it-IT" sz="1600" strike="noStrike" u="none">
                <a:solidFill>
                  <a:srgbClr val="000000"/>
                </a:solidFill>
                <a:effectLst/>
                <a:uFillTx/>
                <a:latin typeface="Helvetica Neue Light"/>
                <a:ea typeface="Helvetica Neue Light"/>
              </a:defRPr>
            </a:lvl1pPr>
          </a:lstStyle>
          <a:p>
            <a:pPr indent="0" algn="ctr" defTabSz="584280">
              <a:lnSpc>
                <a:spcPct val="100000"/>
              </a:lnSpc>
              <a:buNone/>
              <a:tabLst>
                <a:tab algn="l" pos="0"/>
              </a:tabLst>
            </a:pPr>
            <a:fld id="{2EB03E70-DD15-49F7-820F-F4EDB3A39167}" type="slidenum">
              <a:rPr b="0" lang="it-IT" sz="1600" strike="noStrike" u="none">
                <a:solidFill>
                  <a:srgbClr val="000000"/>
                </a:solidFill>
                <a:effectLst/>
                <a:uFillTx/>
                <a:latin typeface="Helvetica Neue Light"/>
                <a:ea typeface="Helvetica Neue Light"/>
              </a:rPr>
              <a:t>&lt;numero&gt;</a:t>
            </a:fld>
            <a:endParaRPr b="0" lang="it-IT" sz="1600" strike="noStrike" u="none">
              <a:solidFill>
                <a:srgbClr val="000000"/>
              </a:solidFill>
              <a:effectLst/>
              <a:uFillTx/>
              <a:latin typeface="Times New Roman"/>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olo - Centrato">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1270080" y="3225960"/>
            <a:ext cx="10464480" cy="3301560"/>
          </a:xfrm>
          <a:prstGeom prst="rect">
            <a:avLst/>
          </a:prstGeom>
          <a:noFill/>
          <a:ln w="12600">
            <a:noFill/>
          </a:ln>
        </p:spPr>
        <p:txBody>
          <a:bodyPr lIns="50760" rIns="50760" tIns="50760" bIns="50760" anchor="ctr">
            <a:noAutofit/>
          </a:bodyPr>
          <a:p>
            <a:pPr indent="0" algn="ctr" defTabSz="584280">
              <a:lnSpc>
                <a:spcPct val="100000"/>
              </a:lnSpc>
              <a:buNone/>
              <a:tabLst>
                <a:tab algn="l" pos="0"/>
              </a:tabLst>
            </a:pPr>
            <a:r>
              <a:rPr b="0" lang="it-IT" sz="8000" strike="noStrike" u="none">
                <a:solidFill>
                  <a:srgbClr val="000000"/>
                </a:solidFill>
                <a:effectLst/>
                <a:uFillTx/>
                <a:latin typeface="Helvetica Neue Medium"/>
                <a:ea typeface="Helvetica Neue Medium"/>
              </a:rPr>
              <a:t>Titolo Testo</a:t>
            </a:r>
            <a:endParaRPr b="0" lang="it-IT" sz="8000" strike="noStrike" u="none">
              <a:solidFill>
                <a:srgbClr val="000000"/>
              </a:solidFill>
              <a:effectLst/>
              <a:uFillTx/>
              <a:latin typeface="Helvetica Neue"/>
            </a:endParaRPr>
          </a:p>
        </p:txBody>
      </p:sp>
      <p:sp>
        <p:nvSpPr>
          <p:cNvPr id="22" name="PlaceHolder 2"/>
          <p:cNvSpPr>
            <a:spLocks noGrp="1"/>
          </p:cNvSpPr>
          <p:nvPr>
            <p:ph type="sldNum" idx="8"/>
          </p:nvPr>
        </p:nvSpPr>
        <p:spPr>
          <a:xfrm>
            <a:off x="6328800" y="9296280"/>
            <a:ext cx="339840" cy="324000"/>
          </a:xfrm>
          <a:prstGeom prst="rect">
            <a:avLst/>
          </a:prstGeom>
          <a:noFill/>
          <a:ln w="12600">
            <a:noFill/>
          </a:ln>
        </p:spPr>
        <p:txBody>
          <a:bodyPr lIns="50760" rIns="50760" tIns="50760" bIns="50760" anchor="t">
            <a:noAutofit/>
          </a:bodyPr>
          <a:lstStyle>
            <a:lvl1pPr indent="0" algn="ctr" defTabSz="584280">
              <a:lnSpc>
                <a:spcPct val="100000"/>
              </a:lnSpc>
              <a:buNone/>
              <a:tabLst>
                <a:tab algn="l" pos="0"/>
              </a:tabLst>
              <a:defRPr b="0" lang="it-IT" sz="1600" strike="noStrike" u="none">
                <a:solidFill>
                  <a:srgbClr val="000000"/>
                </a:solidFill>
                <a:effectLst/>
                <a:uFillTx/>
                <a:latin typeface="Helvetica Neue Light"/>
                <a:ea typeface="Helvetica Neue Light"/>
              </a:defRPr>
            </a:lvl1pPr>
          </a:lstStyle>
          <a:p>
            <a:pPr indent="0" algn="ctr" defTabSz="584280">
              <a:lnSpc>
                <a:spcPct val="100000"/>
              </a:lnSpc>
              <a:buNone/>
              <a:tabLst>
                <a:tab algn="l" pos="0"/>
              </a:tabLst>
            </a:pPr>
            <a:fld id="{95F4847A-32C1-4878-A1B5-B55D8D42D711}" type="slidenum">
              <a:rPr b="0" lang="it-IT" sz="1600" strike="noStrike" u="none">
                <a:solidFill>
                  <a:srgbClr val="000000"/>
                </a:solidFill>
                <a:effectLst/>
                <a:uFillTx/>
                <a:latin typeface="Helvetica Neue Light"/>
                <a:ea typeface="Helvetica Neue Light"/>
              </a:rPr>
              <a:t>&lt;numero&gt;</a:t>
            </a:fld>
            <a:endParaRPr b="0" lang="it-IT" sz="1600" strike="noStrike" u="none">
              <a:solidFill>
                <a:srgbClr val="000000"/>
              </a:solidFill>
              <a:effectLst/>
              <a:uFillTx/>
              <a:latin typeface="Times New Roman"/>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Foto - Verticale">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body"/>
          </p:nvPr>
        </p:nvSpPr>
        <p:spPr>
          <a:xfrm>
            <a:off x="2263680" y="613800"/>
            <a:ext cx="12401280" cy="8267400"/>
          </a:xfrm>
          <a:prstGeom prst="rect">
            <a:avLst/>
          </a:prstGeom>
          <a:noFill/>
          <a:ln w="0">
            <a:noFill/>
          </a:ln>
        </p:spPr>
        <p:txBody>
          <a:bodyPr lIns="91440" rIns="91440" tIns="45720" bIns="45720" anchor="t">
            <a:noAutofit/>
          </a:bodyPr>
          <a:p>
            <a:pPr marL="432000" indent="-324000">
              <a:spcBef>
                <a:spcPts val="1417"/>
              </a:spcBef>
              <a:buClr>
                <a:srgbClr val="000000"/>
              </a:buClr>
              <a:buSzPct val="45000"/>
              <a:buFont typeface="Wingdings" charset="2"/>
              <a:buChar char=""/>
            </a:pPr>
            <a:r>
              <a:rPr b="0" lang="it-IT" sz="2400" strike="noStrike" u="none">
                <a:solidFill>
                  <a:srgbClr val="000000"/>
                </a:solidFill>
                <a:effectLst/>
                <a:uFillTx/>
                <a:latin typeface="Helvetica Neue"/>
              </a:rPr>
              <a:t>Fai clic per modificare il formato del testo della struttura</a:t>
            </a:r>
            <a:endParaRPr b="0" lang="it-IT" sz="2400" strike="noStrike" u="none">
              <a:solidFill>
                <a:srgbClr val="000000"/>
              </a:solidFill>
              <a:effectLst/>
              <a:uFillTx/>
              <a:latin typeface="Helvetica Neue"/>
            </a:endParaRPr>
          </a:p>
          <a:p>
            <a:pPr lvl="1" marL="864000" indent="-324000">
              <a:spcBef>
                <a:spcPts val="1134"/>
              </a:spcBef>
              <a:buClr>
                <a:srgbClr val="000000"/>
              </a:buClr>
              <a:buSzPct val="75000"/>
              <a:buFont typeface="Symbol" charset="2"/>
              <a:buChar char=""/>
            </a:pPr>
            <a:r>
              <a:rPr b="0" lang="it-IT" sz="2400" strike="noStrike" u="none">
                <a:solidFill>
                  <a:srgbClr val="000000"/>
                </a:solidFill>
                <a:effectLst/>
                <a:uFillTx/>
                <a:latin typeface="Helvetica Neue"/>
              </a:rPr>
              <a:t>Secondo livello struttura</a:t>
            </a:r>
            <a:endParaRPr b="0" lang="it-IT" sz="2400" strike="noStrike" u="none">
              <a:solidFill>
                <a:srgbClr val="000000"/>
              </a:solidFill>
              <a:effectLst/>
              <a:uFillTx/>
              <a:latin typeface="Helvetica Neue"/>
            </a:endParaRPr>
          </a:p>
          <a:p>
            <a:pPr lvl="2" marL="1296000" indent="-288000">
              <a:spcBef>
                <a:spcPts val="850"/>
              </a:spcBef>
              <a:buClr>
                <a:srgbClr val="000000"/>
              </a:buClr>
              <a:buSzPct val="45000"/>
              <a:buFont typeface="Wingdings" charset="2"/>
              <a:buChar char=""/>
            </a:pPr>
            <a:r>
              <a:rPr b="0" lang="it-IT" sz="2400" strike="noStrike" u="none">
                <a:solidFill>
                  <a:srgbClr val="000000"/>
                </a:solidFill>
                <a:effectLst/>
                <a:uFillTx/>
                <a:latin typeface="Helvetica Neue"/>
              </a:rPr>
              <a:t>Terzo livello struttura</a:t>
            </a:r>
            <a:endParaRPr b="0" lang="it-IT" sz="2400" strike="noStrike" u="none">
              <a:solidFill>
                <a:srgbClr val="000000"/>
              </a:solidFill>
              <a:effectLst/>
              <a:uFillTx/>
              <a:latin typeface="Helvetica Neue"/>
            </a:endParaRPr>
          </a:p>
          <a:p>
            <a:pPr lvl="3" marL="1728000" indent="-216000">
              <a:spcBef>
                <a:spcPts val="567"/>
              </a:spcBef>
              <a:buClr>
                <a:srgbClr val="000000"/>
              </a:buClr>
              <a:buSzPct val="75000"/>
              <a:buFont typeface="Symbol" charset="2"/>
              <a:buChar char=""/>
            </a:pPr>
            <a:r>
              <a:rPr b="0" lang="it-IT" sz="2400" strike="noStrike" u="none">
                <a:solidFill>
                  <a:srgbClr val="000000"/>
                </a:solidFill>
                <a:effectLst/>
                <a:uFillTx/>
                <a:latin typeface="Helvetica Neue"/>
              </a:rPr>
              <a:t>Quarto livello struttura</a:t>
            </a:r>
            <a:endParaRPr b="0" lang="it-IT" sz="2400" strike="noStrike" u="none">
              <a:solidFill>
                <a:srgbClr val="000000"/>
              </a:solidFill>
              <a:effectLst/>
              <a:uFillTx/>
              <a:latin typeface="Helvetica Neue"/>
            </a:endParaRPr>
          </a:p>
          <a:p>
            <a:pPr lvl="4" marL="2160000" indent="-216000">
              <a:spcBef>
                <a:spcPts val="283"/>
              </a:spcBef>
              <a:buClr>
                <a:srgbClr val="000000"/>
              </a:buClr>
              <a:buSzPct val="45000"/>
              <a:buFont typeface="Wingdings" charset="2"/>
              <a:buChar char=""/>
            </a:pPr>
            <a:r>
              <a:rPr b="0" lang="it-IT" sz="2400" strike="noStrike" u="none">
                <a:solidFill>
                  <a:srgbClr val="000000"/>
                </a:solidFill>
                <a:effectLst/>
                <a:uFillTx/>
                <a:latin typeface="Helvetica Neue"/>
              </a:rPr>
              <a:t>Quinto livello struttura</a:t>
            </a:r>
            <a:endParaRPr b="0" lang="it-IT" sz="2400" strike="noStrike" u="none">
              <a:solidFill>
                <a:srgbClr val="000000"/>
              </a:solidFill>
              <a:effectLst/>
              <a:uFillTx/>
              <a:latin typeface="Helvetica Neue"/>
            </a:endParaRPr>
          </a:p>
          <a:p>
            <a:pPr lvl="5" marL="2592000" indent="-216000">
              <a:spcBef>
                <a:spcPts val="283"/>
              </a:spcBef>
              <a:buClr>
                <a:srgbClr val="000000"/>
              </a:buClr>
              <a:buSzPct val="45000"/>
              <a:buFont typeface="Wingdings" charset="2"/>
              <a:buChar char=""/>
            </a:pPr>
            <a:r>
              <a:rPr b="0" lang="it-IT" sz="2400" strike="noStrike" u="none">
                <a:solidFill>
                  <a:srgbClr val="000000"/>
                </a:solidFill>
                <a:effectLst/>
                <a:uFillTx/>
                <a:latin typeface="Helvetica Neue"/>
              </a:rPr>
              <a:t>Sesto livello struttura</a:t>
            </a:r>
            <a:endParaRPr b="0" lang="it-IT" sz="2400" strike="noStrike" u="none">
              <a:solidFill>
                <a:srgbClr val="000000"/>
              </a:solidFill>
              <a:effectLst/>
              <a:uFillTx/>
              <a:latin typeface="Helvetica Neue"/>
            </a:endParaRPr>
          </a:p>
          <a:p>
            <a:pPr lvl="6" marL="3024000" indent="-216000">
              <a:spcBef>
                <a:spcPts val="283"/>
              </a:spcBef>
              <a:buClr>
                <a:srgbClr val="000000"/>
              </a:buClr>
              <a:buSzPct val="45000"/>
              <a:buFont typeface="Wingdings" charset="2"/>
              <a:buChar char=""/>
            </a:pPr>
            <a:r>
              <a:rPr b="0" lang="it-IT" sz="2400" strike="noStrike" u="none">
                <a:solidFill>
                  <a:srgbClr val="000000"/>
                </a:solidFill>
                <a:effectLst/>
                <a:uFillTx/>
                <a:latin typeface="Helvetica Neue"/>
              </a:rPr>
              <a:t>Settimo livello struttura</a:t>
            </a:r>
            <a:endParaRPr b="0" lang="it-IT" sz="2400" strike="noStrike" u="none">
              <a:solidFill>
                <a:srgbClr val="000000"/>
              </a:solidFill>
              <a:effectLst/>
              <a:uFillTx/>
              <a:latin typeface="Helvetica Neue"/>
            </a:endParaRPr>
          </a:p>
        </p:txBody>
      </p:sp>
      <p:sp>
        <p:nvSpPr>
          <p:cNvPr id="24" name="PlaceHolder 2"/>
          <p:cNvSpPr>
            <a:spLocks noGrp="1"/>
          </p:cNvSpPr>
          <p:nvPr>
            <p:ph type="title"/>
          </p:nvPr>
        </p:nvSpPr>
        <p:spPr>
          <a:xfrm>
            <a:off x="952560" y="635040"/>
            <a:ext cx="5333760" cy="3987360"/>
          </a:xfrm>
          <a:prstGeom prst="rect">
            <a:avLst/>
          </a:prstGeom>
          <a:noFill/>
          <a:ln w="12600">
            <a:noFill/>
          </a:ln>
        </p:spPr>
        <p:txBody>
          <a:bodyPr lIns="50760" rIns="50760" tIns="50760" bIns="50760" anchor="b">
            <a:noAutofit/>
          </a:bodyPr>
          <a:p>
            <a:pPr indent="0" algn="ctr" defTabSz="584280">
              <a:lnSpc>
                <a:spcPct val="100000"/>
              </a:lnSpc>
              <a:buNone/>
              <a:tabLst>
                <a:tab algn="l" pos="0"/>
              </a:tabLst>
            </a:pPr>
            <a:r>
              <a:rPr b="0" lang="it-IT" sz="6000" strike="noStrike" u="none">
                <a:solidFill>
                  <a:srgbClr val="000000"/>
                </a:solidFill>
                <a:effectLst/>
                <a:uFillTx/>
                <a:latin typeface="Helvetica Neue Medium"/>
                <a:ea typeface="Helvetica Neue Medium"/>
              </a:rPr>
              <a:t>Titolo Testo</a:t>
            </a:r>
            <a:endParaRPr b="0" lang="it-IT" sz="6000" strike="noStrike" u="none">
              <a:solidFill>
                <a:srgbClr val="000000"/>
              </a:solidFill>
              <a:effectLst/>
              <a:uFillTx/>
              <a:latin typeface="Helvetica Neue"/>
            </a:endParaRPr>
          </a:p>
        </p:txBody>
      </p:sp>
      <p:sp>
        <p:nvSpPr>
          <p:cNvPr id="25" name="PlaceHolder 3"/>
          <p:cNvSpPr>
            <a:spLocks noGrp="1"/>
          </p:cNvSpPr>
          <p:nvPr>
            <p:ph type="body"/>
          </p:nvPr>
        </p:nvSpPr>
        <p:spPr>
          <a:xfrm>
            <a:off x="952560" y="4724280"/>
            <a:ext cx="5333760" cy="4114440"/>
          </a:xfrm>
          <a:prstGeom prst="rect">
            <a:avLst/>
          </a:prstGeom>
          <a:noFill/>
          <a:ln w="12600">
            <a:noFill/>
          </a:ln>
        </p:spPr>
        <p:txBody>
          <a:bodyPr lIns="50760" rIns="50760" tIns="50760" bIns="50760" anchor="t">
            <a:noAutofit/>
          </a:bodyPr>
          <a:p>
            <a:pPr indent="0" algn="ctr" defTabSz="584280">
              <a:lnSpc>
                <a:spcPct val="100000"/>
              </a:lnSpc>
              <a:buNone/>
              <a:tabLst>
                <a:tab algn="l" pos="0"/>
              </a:tabLst>
            </a:pPr>
            <a:r>
              <a:rPr b="0" lang="it-IT" sz="3700" strike="noStrike" u="none">
                <a:solidFill>
                  <a:srgbClr val="000000"/>
                </a:solidFill>
                <a:effectLst/>
                <a:uFillTx/>
                <a:latin typeface="Helvetica Neue"/>
                <a:ea typeface="Helvetica Neue"/>
              </a:rPr>
              <a:t>Corpo livello uno</a:t>
            </a:r>
            <a:endParaRPr b="0" lang="it-IT" sz="3700" strike="noStrike" u="none">
              <a:solidFill>
                <a:srgbClr val="000000"/>
              </a:solidFill>
              <a:effectLst/>
              <a:uFillTx/>
              <a:latin typeface="Helvetica Neue"/>
            </a:endParaRPr>
          </a:p>
          <a:p>
            <a:pPr indent="0" algn="ctr" defTabSz="584280">
              <a:lnSpc>
                <a:spcPct val="100000"/>
              </a:lnSpc>
              <a:buNone/>
              <a:tabLst>
                <a:tab algn="l" pos="0"/>
              </a:tabLst>
            </a:pPr>
            <a:r>
              <a:rPr b="0" lang="it-IT" sz="3700" strike="noStrike" u="none">
                <a:solidFill>
                  <a:srgbClr val="000000"/>
                </a:solidFill>
                <a:effectLst/>
                <a:uFillTx/>
                <a:latin typeface="Helvetica Neue"/>
                <a:ea typeface="Helvetica Neue"/>
              </a:rPr>
              <a:t>Corpo livello due</a:t>
            </a:r>
            <a:endParaRPr b="0" lang="it-IT" sz="3700" strike="noStrike" u="none">
              <a:solidFill>
                <a:srgbClr val="000000"/>
              </a:solidFill>
              <a:effectLst/>
              <a:uFillTx/>
              <a:latin typeface="Helvetica Neue"/>
            </a:endParaRPr>
          </a:p>
          <a:p>
            <a:pPr indent="0" algn="ctr" defTabSz="584280">
              <a:lnSpc>
                <a:spcPct val="100000"/>
              </a:lnSpc>
              <a:buNone/>
              <a:tabLst>
                <a:tab algn="l" pos="0"/>
              </a:tabLst>
            </a:pPr>
            <a:r>
              <a:rPr b="0" lang="it-IT" sz="3700" strike="noStrike" u="none">
                <a:solidFill>
                  <a:srgbClr val="000000"/>
                </a:solidFill>
                <a:effectLst/>
                <a:uFillTx/>
                <a:latin typeface="Helvetica Neue"/>
                <a:ea typeface="Helvetica Neue"/>
              </a:rPr>
              <a:t>Corpo livello tre</a:t>
            </a:r>
            <a:endParaRPr b="0" lang="it-IT" sz="3700" strike="noStrike" u="none">
              <a:solidFill>
                <a:srgbClr val="000000"/>
              </a:solidFill>
              <a:effectLst/>
              <a:uFillTx/>
              <a:latin typeface="Helvetica Neue"/>
            </a:endParaRPr>
          </a:p>
          <a:p>
            <a:pPr indent="0" algn="ctr" defTabSz="584280">
              <a:lnSpc>
                <a:spcPct val="100000"/>
              </a:lnSpc>
              <a:buNone/>
              <a:tabLst>
                <a:tab algn="l" pos="0"/>
              </a:tabLst>
            </a:pPr>
            <a:r>
              <a:rPr b="0" lang="it-IT" sz="3700" strike="noStrike" u="none">
                <a:solidFill>
                  <a:srgbClr val="000000"/>
                </a:solidFill>
                <a:effectLst/>
                <a:uFillTx/>
                <a:latin typeface="Helvetica Neue"/>
                <a:ea typeface="Helvetica Neue"/>
              </a:rPr>
              <a:t>Corpo livello quattro</a:t>
            </a:r>
            <a:endParaRPr b="0" lang="it-IT" sz="3700" strike="noStrike" u="none">
              <a:solidFill>
                <a:srgbClr val="000000"/>
              </a:solidFill>
              <a:effectLst/>
              <a:uFillTx/>
              <a:latin typeface="Helvetica Neue"/>
            </a:endParaRPr>
          </a:p>
          <a:p>
            <a:pPr indent="0" algn="ctr" defTabSz="584280">
              <a:lnSpc>
                <a:spcPct val="100000"/>
              </a:lnSpc>
              <a:buNone/>
              <a:tabLst>
                <a:tab algn="l" pos="0"/>
              </a:tabLst>
            </a:pPr>
            <a:r>
              <a:rPr b="0" lang="it-IT" sz="3700" strike="noStrike" u="none">
                <a:solidFill>
                  <a:srgbClr val="000000"/>
                </a:solidFill>
                <a:effectLst/>
                <a:uFillTx/>
                <a:latin typeface="Helvetica Neue"/>
                <a:ea typeface="Helvetica Neue"/>
              </a:rPr>
              <a:t>Corpo livello cinque</a:t>
            </a:r>
            <a:endParaRPr b="0" lang="it-IT" sz="3700" strike="noStrike" u="none">
              <a:solidFill>
                <a:srgbClr val="000000"/>
              </a:solidFill>
              <a:effectLst/>
              <a:uFillTx/>
              <a:latin typeface="Helvetica Neue"/>
            </a:endParaRPr>
          </a:p>
        </p:txBody>
      </p:sp>
      <p:sp>
        <p:nvSpPr>
          <p:cNvPr id="26" name="PlaceHolder 4"/>
          <p:cNvSpPr>
            <a:spLocks noGrp="1"/>
          </p:cNvSpPr>
          <p:nvPr>
            <p:ph type="sldNum" idx="9"/>
          </p:nvPr>
        </p:nvSpPr>
        <p:spPr>
          <a:xfrm>
            <a:off x="6328800" y="9296280"/>
            <a:ext cx="339840" cy="324000"/>
          </a:xfrm>
          <a:prstGeom prst="rect">
            <a:avLst/>
          </a:prstGeom>
          <a:noFill/>
          <a:ln w="12600">
            <a:noFill/>
          </a:ln>
        </p:spPr>
        <p:txBody>
          <a:bodyPr lIns="50760" rIns="50760" tIns="50760" bIns="50760" anchor="t">
            <a:noAutofit/>
          </a:bodyPr>
          <a:lstStyle>
            <a:lvl1pPr indent="0" algn="ctr" defTabSz="584280">
              <a:lnSpc>
                <a:spcPct val="100000"/>
              </a:lnSpc>
              <a:buNone/>
              <a:tabLst>
                <a:tab algn="l" pos="0"/>
              </a:tabLst>
              <a:defRPr b="0" lang="it-IT" sz="1600" strike="noStrike" u="none">
                <a:solidFill>
                  <a:srgbClr val="000000"/>
                </a:solidFill>
                <a:effectLst/>
                <a:uFillTx/>
                <a:latin typeface="Helvetica Neue Light"/>
                <a:ea typeface="Helvetica Neue Light"/>
              </a:defRPr>
            </a:lvl1pPr>
          </a:lstStyle>
          <a:p>
            <a:pPr indent="0" algn="ctr" defTabSz="584280">
              <a:lnSpc>
                <a:spcPct val="100000"/>
              </a:lnSpc>
              <a:buNone/>
              <a:tabLst>
                <a:tab algn="l" pos="0"/>
              </a:tabLst>
            </a:pPr>
            <a:fld id="{ECDDB4EE-B6DD-4BBA-9F76-DC404CB2ADAE}" type="slidenum">
              <a:rPr b="0" lang="it-IT" sz="1600" strike="noStrike" u="none">
                <a:solidFill>
                  <a:srgbClr val="000000"/>
                </a:solidFill>
                <a:effectLst/>
                <a:uFillTx/>
                <a:latin typeface="Helvetica Neue Light"/>
                <a:ea typeface="Helvetica Neue Light"/>
              </a:rPr>
              <a:t>&lt;numero&gt;</a:t>
            </a:fld>
            <a:endParaRPr b="0" lang="it-IT" sz="16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1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1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1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15.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16.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17.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18.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19.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20.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2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2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2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2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25.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26.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27.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28.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29.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6.xml"/>
</Relationships>
</file>

<file path=ppt/slides/_rels/slide30.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3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3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3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3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35.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36.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37.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38.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39.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40.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4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4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4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4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45.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46.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47.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6.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8.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2" name="Schermata 2019-10-22 alle 17.52.44.png" descr="Schermata 2019-10-22 alle 17.52.44.png"/>
          <p:cNvPicPr/>
          <p:nvPr/>
        </p:nvPicPr>
        <p:blipFill>
          <a:blip r:embed="rId1"/>
          <a:stretch/>
        </p:blipFill>
        <p:spPr>
          <a:xfrm>
            <a:off x="-12600" y="5400"/>
            <a:ext cx="13029480" cy="2080080"/>
          </a:xfrm>
          <a:prstGeom prst="rect">
            <a:avLst/>
          </a:prstGeom>
          <a:noFill/>
          <a:ln w="12700">
            <a:noFill/>
          </a:ln>
        </p:spPr>
      </p:pic>
      <p:sp>
        <p:nvSpPr>
          <p:cNvPr id="43" name="Rettangolo"/>
          <p:cNvSpPr/>
          <p:nvPr/>
        </p:nvSpPr>
        <p:spPr>
          <a:xfrm>
            <a:off x="3600" y="1981440"/>
            <a:ext cx="12997440" cy="7772040"/>
          </a:xfrm>
          <a:prstGeom prst="rect">
            <a:avLst/>
          </a:prstGeom>
          <a:gradFill rotWithShape="0">
            <a:gsLst>
              <a:gs pos="22688">
                <a:srgbClr val="8d2426"/>
              </a:gs>
              <a:gs pos="86064">
                <a:srgbClr val="51181a"/>
              </a:gs>
            </a:gsLst>
            <a:path path="circle">
              <a:fillToRect l="37000" t="0" r="63000" b="100000"/>
            </a:path>
          </a:gradFill>
          <a:ln w="12700">
            <a:noFill/>
          </a:ln>
        </p:spPr>
        <p:style>
          <a:lnRef idx="0"/>
          <a:fillRef idx="0"/>
          <a:effectRef idx="0"/>
          <a:fontRef idx="minor"/>
        </p:style>
        <p:txBody>
          <a:bodyPr lIns="50760" rIns="50760" tIns="50760" bIns="50760" anchor="ctr" anchorCtr="1">
            <a:noAutofit/>
          </a:bodyPr>
          <a:p>
            <a:pPr algn="ctr"/>
            <a:r>
              <a:rPr b="1" lang="it-IT" sz="2800" strike="noStrike" u="none">
                <a:solidFill>
                  <a:srgbClr val="ffffff"/>
                </a:solidFill>
                <a:effectLst/>
                <a:uFillTx/>
                <a:latin typeface="Times New Roman"/>
                <a:ea typeface="Times New Roman"/>
              </a:rPr>
              <a:t> Corso di approfondimento su “Bilancio dei Comuni e finanza locale alla luce degli ultimi cambiamenti normativi”</a:t>
            </a:r>
            <a:endParaRPr b="1" lang="it-IT" sz="2800" strike="noStrike" u="none">
              <a:solidFill>
                <a:srgbClr val="ffffff"/>
              </a:solidFill>
              <a:effectLst/>
              <a:uFillTx/>
              <a:latin typeface="Times New Roman"/>
              <a:ea typeface="Times New Roman"/>
            </a:endParaRPr>
          </a:p>
          <a:p>
            <a:endParaRPr b="1" lang="it-IT" sz="2800" strike="noStrike" u="none">
              <a:solidFill>
                <a:srgbClr val="ffffff"/>
              </a:solidFill>
              <a:effectLst/>
              <a:uFillTx/>
              <a:latin typeface="Times New Roman"/>
              <a:ea typeface="Times New Roman"/>
            </a:endParaRPr>
          </a:p>
          <a:p>
            <a:pPr algn="ctr"/>
            <a:r>
              <a:rPr b="1" lang="it-IT" sz="2800" strike="noStrike" u="none">
                <a:solidFill>
                  <a:srgbClr val="ffffff"/>
                </a:solidFill>
                <a:effectLst/>
                <a:uFillTx/>
                <a:latin typeface="Times New Roman"/>
                <a:ea typeface="Times New Roman"/>
              </a:rPr>
              <a:t>“Entrate e spese comunali (Equilibri, vincoli, gestione spesa e indebitamento) - Modulo II”</a:t>
            </a:r>
            <a:endParaRPr b="1" lang="it-IT" sz="2800" strike="noStrike" u="none">
              <a:solidFill>
                <a:srgbClr val="ffffff"/>
              </a:solidFill>
              <a:effectLst/>
              <a:uFillTx/>
              <a:latin typeface="Times New Roman"/>
              <a:ea typeface="Times New Roman"/>
            </a:endParaRPr>
          </a:p>
          <a:p>
            <a:pPr algn="ctr"/>
            <a:endParaRPr b="1" lang="it-IT" sz="2800" strike="noStrike" u="none">
              <a:solidFill>
                <a:srgbClr val="ffffff"/>
              </a:solidFill>
              <a:effectLst/>
              <a:uFillTx/>
              <a:latin typeface="Times New Roman"/>
              <a:ea typeface="Times New Roman"/>
            </a:endParaRPr>
          </a:p>
          <a:p>
            <a:pPr algn="ctr"/>
            <a:endParaRPr b="1" lang="it-IT" sz="2800" strike="noStrike" u="none">
              <a:solidFill>
                <a:srgbClr val="ffffff"/>
              </a:solidFill>
              <a:effectLst/>
              <a:uFillTx/>
              <a:latin typeface="Times New Roman"/>
              <a:ea typeface="Times New Roman"/>
            </a:endParaRPr>
          </a:p>
          <a:p>
            <a:pPr algn="ctr"/>
            <a:r>
              <a:rPr b="1" lang="it-IT" sz="2800" strike="noStrike" u="none">
                <a:solidFill>
                  <a:srgbClr val="ffffff"/>
                </a:solidFill>
                <a:effectLst/>
                <a:uFillTx/>
                <a:latin typeface="Times New Roman"/>
                <a:ea typeface="Times New Roman"/>
              </a:rPr>
              <a:t>Dott. Manuel Manotta</a:t>
            </a:r>
            <a:endParaRPr b="1" lang="it-IT" sz="2800" strike="noStrike" u="none">
              <a:solidFill>
                <a:srgbClr val="ffffff"/>
              </a:solidFill>
              <a:effectLst/>
              <a:uFillTx/>
              <a:latin typeface="Times New Roman"/>
              <a:ea typeface="Times New Roman"/>
            </a:endParaRPr>
          </a:p>
        </p:txBody>
      </p:sp>
      <p:sp>
        <p:nvSpPr>
          <p:cNvPr id="44" name="FONDAZIONE GAZZETTA AMMINISTRATIVA DELLA REPUBBLICA ITALIANA"/>
          <p:cNvSpPr/>
          <p:nvPr/>
        </p:nvSpPr>
        <p:spPr>
          <a:xfrm>
            <a:off x="3600" y="9208440"/>
            <a:ext cx="12997080" cy="520920"/>
          </a:xfrm>
          <a:prstGeom prst="rect">
            <a:avLst/>
          </a:prstGeom>
          <a:noFill/>
          <a:ln w="12700">
            <a:solidFill>
              <a:srgbClr val="ffffff"/>
            </a:solidFill>
            <a:miter/>
          </a:ln>
        </p:spPr>
        <p:style>
          <a:lnRef idx="0"/>
          <a:fillRef idx="0"/>
          <a:effectRef idx="0"/>
          <a:fontRef idx="minor"/>
        </p:style>
        <p:txBody>
          <a:bodyPr lIns="50760" rIns="50760" tIns="50760" bIns="50760" anchor="ctr">
            <a:noAutofit/>
          </a:bodyPr>
          <a:p>
            <a:pPr algn="ctr" defTabSz="457200">
              <a:lnSpc>
                <a:spcPct val="100000"/>
              </a:lnSpc>
              <a:spcBef>
                <a:spcPts val="799"/>
              </a:spcBef>
              <a:tabLst>
                <a:tab algn="l" pos="0"/>
              </a:tabLst>
            </a:pPr>
            <a:r>
              <a:rPr b="1" lang="it-IT" sz="2100" spc="62" strike="noStrike" u="none">
                <a:solidFill>
                  <a:srgbClr val="ffffff"/>
                </a:solidFill>
                <a:effectLst/>
                <a:uFillTx/>
                <a:latin typeface="Times New Roman"/>
                <a:ea typeface="Times New Roman"/>
              </a:rPr>
              <a:t>FONDAZIONE GAZZETTA AMMINISTRATIVA DELLA REPUBBLICA ITALIANA</a:t>
            </a:r>
            <a:endParaRPr b="0" lang="it-IT" sz="2100" strike="noStrike" u="none">
              <a:solidFill>
                <a:srgbClr val="000000"/>
              </a:solidFill>
              <a:effectLst/>
              <a:uFillTx/>
              <a:latin typeface="Arial"/>
            </a:endParaRPr>
          </a:p>
        </p:txBody>
      </p:sp>
      <p:sp>
        <p:nvSpPr>
          <p:cNvPr id="45" name="ACCADEMIA DELLA p.a."/>
          <p:cNvSpPr/>
          <p:nvPr/>
        </p:nvSpPr>
        <p:spPr>
          <a:xfrm>
            <a:off x="2551320" y="2300400"/>
            <a:ext cx="8281080" cy="859680"/>
          </a:xfrm>
          <a:prstGeom prst="rect">
            <a:avLst/>
          </a:prstGeom>
          <a:noFill/>
          <a:ln w="12700">
            <a:noFill/>
          </a:ln>
        </p:spPr>
        <p:style>
          <a:lnRef idx="0"/>
          <a:fillRef idx="0"/>
          <a:effectRef idx="0"/>
          <a:fontRef idx="minor"/>
        </p:style>
        <p:txBody>
          <a:bodyPr wrap="none" lIns="50760" rIns="50760" tIns="50760" bIns="50760" anchor="ctr">
            <a:spAutoFit/>
          </a:bodyPr>
          <a:p>
            <a:pPr defTabSz="914400">
              <a:lnSpc>
                <a:spcPct val="90000"/>
              </a:lnSpc>
              <a:tabLst>
                <a:tab algn="l" pos="0"/>
              </a:tabLst>
            </a:pPr>
            <a:r>
              <a:rPr b="1" lang="it-IT" sz="5400" strike="noStrike" u="none" cap="all">
                <a:solidFill>
                  <a:srgbClr val="ffffff"/>
                </a:solidFill>
                <a:effectLst/>
                <a:uFillTx/>
                <a:latin typeface="Times New Roman"/>
                <a:ea typeface="Times New Roman"/>
              </a:rPr>
              <a:t>ACCADEMIA DELLA p.a.</a:t>
            </a:r>
            <a:endParaRPr b="0" lang="it-IT" sz="5400" strike="noStrike" u="none">
              <a:solidFill>
                <a:srgbClr val="000000"/>
              </a:solidFill>
              <a:effectLst/>
              <a:uFillTx/>
              <a:latin typeface="Arial"/>
            </a:endParaRPr>
          </a:p>
        </p:txBody>
      </p:sp>
      <p:sp>
        <p:nvSpPr>
          <p:cNvPr id="46" name="LA Contrattazione decentrata…"/>
          <p:cNvSpPr/>
          <p:nvPr/>
        </p:nvSpPr>
        <p:spPr>
          <a:xfrm>
            <a:off x="390600" y="5073840"/>
            <a:ext cx="12223440" cy="773640"/>
          </a:xfrm>
          <a:prstGeom prst="rect">
            <a:avLst/>
          </a:prstGeom>
          <a:noFill/>
          <a:ln w="12700">
            <a:noFill/>
          </a:ln>
        </p:spPr>
        <p:style>
          <a:lnRef idx="0"/>
          <a:fillRef idx="0"/>
          <a:effectRef idx="0"/>
          <a:fontRef idx="minor"/>
        </p:style>
        <p:txBody>
          <a:bodyPr lIns="50760" rIns="50760" tIns="50760" bIns="50760" anchor="ctr">
            <a:spAutoFit/>
          </a:bodyPr>
          <a:p>
            <a:pPr defTabSz="914400">
              <a:lnSpc>
                <a:spcPct val="150000"/>
              </a:lnSpc>
            </a:pPr>
            <a:endParaRPr b="1" lang="it-IT" sz="3300" strike="noStrike" u="none" cap="all">
              <a:solidFill>
                <a:srgbClr val="ffffff"/>
              </a:solidFill>
              <a:effectLst/>
              <a:uFillTx/>
              <a:latin typeface="Bookman Old Style"/>
              <a:ea typeface="Bookman Old Style"/>
            </a:endParaRPr>
          </a:p>
        </p:txBody>
      </p:sp>
      <p:sp>
        <p:nvSpPr>
          <p:cNvPr id="47" name="a cura del dott. Adriano Marini…"/>
          <p:cNvSpPr/>
          <p:nvPr/>
        </p:nvSpPr>
        <p:spPr>
          <a:xfrm>
            <a:off x="6451200" y="7972560"/>
            <a:ext cx="102240" cy="502200"/>
          </a:xfrm>
          <a:prstGeom prst="rect">
            <a:avLst/>
          </a:prstGeom>
          <a:noFill/>
          <a:ln w="12700">
            <a:noFill/>
          </a:ln>
        </p:spPr>
        <p:style>
          <a:lnRef idx="0"/>
          <a:fillRef idx="0"/>
          <a:effectRef idx="0"/>
          <a:fontRef idx="minor"/>
        </p:style>
        <p:txBody>
          <a:bodyPr wrap="none" lIns="50760" rIns="50760" tIns="50760" bIns="50760" anchor="ctr">
            <a:spAutoFit/>
          </a:bodyPr>
          <a:p>
            <a:pPr algn="ctr" defTabSz="584280">
              <a:lnSpc>
                <a:spcPct val="100000"/>
              </a:lnSpc>
              <a:tabLst>
                <a:tab algn="l" pos="0"/>
              </a:tabLst>
            </a:pPr>
            <a:endParaRPr b="1" i="1" lang="it-IT" sz="2600" strike="noStrike" u="none">
              <a:solidFill>
                <a:srgbClr val="ffffff"/>
              </a:solidFill>
              <a:effectLst/>
              <a:uFillTx/>
              <a:latin typeface="Times New Roman"/>
              <a:ea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3" name="Schermata 2019-10-30 alle 16.52.17.png 7" descr="Schermata 2019-10-30 alle 16.52.17.png"/>
          <p:cNvPicPr/>
          <p:nvPr/>
        </p:nvPicPr>
        <p:blipFill>
          <a:blip r:embed="rId1"/>
          <a:stretch/>
        </p:blipFill>
        <p:spPr>
          <a:xfrm>
            <a:off x="44280" y="8930160"/>
            <a:ext cx="12915720" cy="495000"/>
          </a:xfrm>
          <a:prstGeom prst="rect">
            <a:avLst/>
          </a:prstGeom>
          <a:noFill/>
          <a:ln w="12700">
            <a:noFill/>
          </a:ln>
        </p:spPr>
      </p:pic>
      <p:sp>
        <p:nvSpPr>
          <p:cNvPr id="74"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buNone/>
            </a:pPr>
            <a:r>
              <a:rPr b="1" lang="it-IT" sz="2400" strike="noStrike" u="none">
                <a:solidFill>
                  <a:srgbClr val="000000"/>
                </a:solidFill>
                <a:effectLst/>
                <a:uFillTx/>
                <a:latin typeface="Arial"/>
                <a:ea typeface="NSimSun"/>
              </a:rPr>
              <a:t>L’IMPEGNO DI SPESA</a:t>
            </a:r>
            <a:br>
              <a:rPr sz="1650"/>
            </a:br>
            <a:r>
              <a:rPr b="1" lang="it-IT" sz="2200" strike="noStrike" u="none">
                <a:solidFill>
                  <a:srgbClr val="000000"/>
                </a:solidFill>
                <a:effectLst/>
                <a:uFillTx/>
                <a:latin typeface="Arial"/>
                <a:ea typeface="NSimSun"/>
              </a:rPr>
              <a:t>Cassazione, Sezione I, ordinanza 31.12.2025, n. 35003</a:t>
            </a:r>
            <a:endParaRPr b="0" lang="it-IT" sz="2200" strike="noStrike" u="none">
              <a:solidFill>
                <a:srgbClr val="000000"/>
              </a:solidFill>
              <a:effectLst/>
              <a:uFillTx/>
              <a:latin typeface="Helvetica Neue"/>
            </a:endParaRPr>
          </a:p>
        </p:txBody>
      </p:sp>
      <p:sp>
        <p:nvSpPr>
          <p:cNvPr id="75"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defTabSz="584280">
              <a:lnSpc>
                <a:spcPct val="100000"/>
              </a:lnSpc>
              <a:buNone/>
              <a:tabLst>
                <a:tab algn="l" pos="0"/>
              </a:tabLst>
            </a:pPr>
            <a:r>
              <a:rPr b="0" lang="it-IT" sz="2200" strike="noStrike" u="none">
                <a:solidFill>
                  <a:srgbClr val="000000"/>
                </a:solidFill>
                <a:effectLst/>
                <a:uFillTx/>
                <a:latin typeface="Arial"/>
                <a:ea typeface="Helvetica Neue Light"/>
              </a:rPr>
              <a:t>Gli impegni di spesa non possono essere solo un atto formale, ma debbono fondarsi su coperture finanziarie effettive così da permettere il pagamento delle prestazioni degli appaltatori, pena la nullità stessa dei contratti di appalto.</a:t>
            </a:r>
            <a:endParaRPr b="0" lang="it-IT" sz="2200" strike="noStrike" u="none">
              <a:solidFill>
                <a:srgbClr val="000000"/>
              </a:solidFill>
              <a:effectLst/>
              <a:uFillTx/>
              <a:latin typeface="Times New Roman"/>
            </a:endParaRPr>
          </a:p>
          <a:p>
            <a:pPr indent="0" algn="just" defTabSz="584280">
              <a:lnSpc>
                <a:spcPct val="100000"/>
              </a:lnSpc>
              <a:buNone/>
              <a:tabLst>
                <a:tab algn="l" pos="0"/>
              </a:tabLst>
            </a:pPr>
            <a:endParaRPr b="0" lang="it-IT" sz="2200" strike="noStrike" u="none">
              <a:solidFill>
                <a:srgbClr val="000000"/>
              </a:solidFill>
              <a:effectLst/>
              <a:uFillTx/>
              <a:latin typeface="Times New Roman"/>
            </a:endParaRPr>
          </a:p>
          <a:p>
            <a:pPr indent="0" algn="just">
              <a:lnSpc>
                <a:spcPct val="115000"/>
              </a:lnSpc>
              <a:buNone/>
            </a:pPr>
            <a:r>
              <a:rPr b="0" lang="it-IT" sz="2200" strike="noStrike" u="none">
                <a:solidFill>
                  <a:srgbClr val="000000"/>
                </a:solidFill>
                <a:effectLst/>
                <a:uFillTx/>
                <a:latin typeface="Arial"/>
                <a:ea typeface="Helvetica Neue Light"/>
              </a:rPr>
              <a:t>L’impegno, come correttamente spiega la Cassazione, non può consistere in una formale enunciazione, ma si deve fondare sull’effettiva sussistenza delle coperture finanziarie, come impone l’articolo 153, comma 5, del d.lgs 267/2000.</a:t>
            </a:r>
            <a:endParaRPr b="0" lang="it-IT" sz="2200" strike="noStrike" u="none">
              <a:solidFill>
                <a:srgbClr val="111111"/>
              </a:solidFill>
              <a:effectLst/>
              <a:uFillTx/>
              <a:latin typeface="raleway;Arial"/>
            </a:endParaRPr>
          </a:p>
          <a:p>
            <a:pPr indent="0" algn="just">
              <a:lnSpc>
                <a:spcPct val="115000"/>
              </a:lnSpc>
              <a:buNone/>
            </a:pPr>
            <a:r>
              <a:rPr b="0" lang="it-IT" sz="2200" strike="noStrike" u="none">
                <a:solidFill>
                  <a:srgbClr val="000000"/>
                </a:solidFill>
                <a:effectLst/>
                <a:uFillTx/>
                <a:latin typeface="Arial"/>
                <a:ea typeface="Helvetica Neue Light"/>
              </a:rPr>
              <a:t>Pertanto, impegnare la spesa di un appalto sulla base di un finanziamento regionale non interamente acquisito al bilancio espone l’ente alla nullità stessa del contratto sottoscritto, quando non anche alla responsabilità aquiliana o extracontrattuale, disciplinata dall’articolo 2043 del codice civile, che obbliga chiunque cagioni ad altri un danno ingiusto con dolo o colpa a risarcirlo.</a:t>
            </a:r>
            <a:endParaRPr b="0" lang="it-IT" sz="2200" strike="noStrike" u="none">
              <a:solidFill>
                <a:srgbClr val="111111"/>
              </a:solidFill>
              <a:effectLst/>
              <a:uFillTx/>
              <a:latin typeface="raleway;Arial"/>
            </a:endParaRPr>
          </a:p>
          <a:p>
            <a:pPr indent="0" algn="just">
              <a:lnSpc>
                <a:spcPct val="115000"/>
              </a:lnSpc>
              <a:buNone/>
            </a:pPr>
            <a:r>
              <a:rPr b="0" lang="it-IT" sz="2200" strike="noStrike" u="none">
                <a:solidFill>
                  <a:srgbClr val="000000"/>
                </a:solidFill>
                <a:effectLst/>
                <a:uFillTx/>
                <a:latin typeface="Arial"/>
                <a:ea typeface="Helvetica Neue Light"/>
              </a:rPr>
              <a:t>Chiedere ad un operatore economico la prestazione di un appalto senza che il contratto sia sorretto da adeguata ed efficace copertura finanziaria significa proprio esporre l’appaltatore al danno ingiusto che trasforma il rapporto da sinallagmatico in risarcitorio, esponendo l’ente, oltre tutto, alla connessa responsabilità erariale.</a:t>
            </a:r>
            <a:endParaRPr b="0" lang="it-IT" sz="2200" strike="noStrike" u="none">
              <a:solidFill>
                <a:srgbClr val="111111"/>
              </a:solidFill>
              <a:effectLst/>
              <a:uFillTx/>
              <a:latin typeface="raleway;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6" name="Schermata 2019-10-30 alle 16.52.17.png 8" descr="Schermata 2019-10-30 alle 16.52.17.png"/>
          <p:cNvPicPr/>
          <p:nvPr/>
        </p:nvPicPr>
        <p:blipFill>
          <a:blip r:embed="rId1"/>
          <a:stretch/>
        </p:blipFill>
        <p:spPr>
          <a:xfrm>
            <a:off x="44280" y="8930160"/>
            <a:ext cx="12915720" cy="495000"/>
          </a:xfrm>
          <a:prstGeom prst="rect">
            <a:avLst/>
          </a:prstGeom>
          <a:noFill/>
          <a:ln w="12700">
            <a:noFill/>
          </a:ln>
        </p:spPr>
      </p:pic>
      <p:sp>
        <p:nvSpPr>
          <p:cNvPr id="77"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buNone/>
            </a:pPr>
            <a:r>
              <a:rPr b="1" lang="it-IT" sz="2400" strike="noStrike" u="none">
                <a:solidFill>
                  <a:srgbClr val="000000"/>
                </a:solidFill>
                <a:effectLst/>
                <a:uFillTx/>
                <a:latin typeface="Arial"/>
                <a:ea typeface="NSimSun"/>
              </a:rPr>
              <a:t>L’IMPEGNO DI SPESA</a:t>
            </a:r>
            <a:r>
              <a:rPr b="1" lang="it-IT" sz="1650" strike="noStrike" u="none">
                <a:solidFill>
                  <a:srgbClr val="000000"/>
                </a:solidFill>
                <a:effectLst/>
                <a:uFillTx/>
                <a:latin typeface="bitter;Georgia"/>
                <a:ea typeface="NSimSun"/>
              </a:rPr>
              <a:t> </a:t>
            </a:r>
            <a:br>
              <a:rPr sz="1650"/>
            </a:br>
            <a:r>
              <a:rPr b="1" lang="it-IT" sz="2200" strike="noStrike" u="none">
                <a:solidFill>
                  <a:srgbClr val="000000"/>
                </a:solidFill>
                <a:effectLst/>
                <a:uFillTx/>
                <a:latin typeface="Arial"/>
                <a:ea typeface="NSimSun"/>
              </a:rPr>
              <a:t>Cassazione, Sezione I, ordinanza 31.12.2025, n. 35003</a:t>
            </a:r>
            <a:endParaRPr b="0" lang="it-IT" sz="2200" strike="noStrike" u="none">
              <a:solidFill>
                <a:srgbClr val="000000"/>
              </a:solidFill>
              <a:effectLst/>
              <a:uFillTx/>
              <a:latin typeface="Helvetica Neue"/>
            </a:endParaRPr>
          </a:p>
        </p:txBody>
      </p:sp>
      <p:sp>
        <p:nvSpPr>
          <p:cNvPr id="78"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a:lnSpc>
                <a:spcPct val="115000"/>
              </a:lnSpc>
              <a:buNone/>
            </a:pPr>
            <a:r>
              <a:rPr b="0" lang="it-IT" sz="2200" strike="noStrike" u="none">
                <a:solidFill>
                  <a:srgbClr val="111111"/>
                </a:solidFill>
                <a:effectLst/>
                <a:uFillTx/>
                <a:latin typeface="Arial"/>
                <a:ea typeface="Helvetica Neue Light"/>
              </a:rPr>
              <a:t>Per chi di voi ha a che fare con finanziamenti o attività finanziate da enti sovracomunali sa bene che spesso questi soggetti finanziatori possono finire per mettere in difficoltà gli enti locali, visto che i trasferimenti connessi a bandi o comunque progetti arrivano in ritardo e talora sono revocati in corso di gestione o comunque non resi disponibile in tempi conciliabili con quelli dell’affidamento, esecuzione e pagamento.</a:t>
            </a:r>
            <a:endParaRPr b="0" lang="it-IT" sz="2200" strike="noStrike" u="none">
              <a:solidFill>
                <a:srgbClr val="111111"/>
              </a:solidFill>
              <a:effectLst/>
              <a:uFillTx/>
              <a:latin typeface="Arial"/>
            </a:endParaRPr>
          </a:p>
          <a:p>
            <a:pPr indent="0" algn="just">
              <a:lnSpc>
                <a:spcPct val="115000"/>
              </a:lnSpc>
              <a:buNone/>
            </a:pPr>
            <a:r>
              <a:rPr b="0" lang="it-IT" sz="2200" strike="noStrike" u="none">
                <a:solidFill>
                  <a:srgbClr val="000000"/>
                </a:solidFill>
                <a:effectLst/>
                <a:uFillTx/>
                <a:latin typeface="Arial"/>
                <a:ea typeface="Helvetica Neue Light"/>
              </a:rPr>
              <a:t>Eticamente però la PA non può porre a carico del privato disfunzioni organizzative proprie.</a:t>
            </a:r>
            <a:endParaRPr b="0" lang="it-IT" sz="2200" strike="noStrike" u="none">
              <a:solidFill>
                <a:srgbClr val="111111"/>
              </a:solidFill>
              <a:effectLst/>
              <a:uFillTx/>
              <a:latin typeface="Arial"/>
            </a:endParaRPr>
          </a:p>
          <a:p>
            <a:pPr indent="0" algn="just">
              <a:lnSpc>
                <a:spcPct val="115000"/>
              </a:lnSpc>
              <a:buNone/>
            </a:pPr>
            <a:endParaRPr b="0" lang="it-IT" sz="2200" strike="noStrike" u="none">
              <a:solidFill>
                <a:srgbClr val="111111"/>
              </a:solidFill>
              <a:effectLst/>
              <a:uFillTx/>
              <a:latin typeface="Arial"/>
            </a:endParaRPr>
          </a:p>
          <a:p>
            <a:pPr indent="0" algn="just">
              <a:lnSpc>
                <a:spcPct val="115000"/>
              </a:lnSpc>
              <a:buNone/>
            </a:pPr>
            <a:r>
              <a:rPr b="0" lang="it-IT" sz="2200" strike="noStrike" u="none">
                <a:solidFill>
                  <a:srgbClr val="111111"/>
                </a:solidFill>
                <a:effectLst/>
                <a:uFillTx/>
                <a:latin typeface="Arial"/>
                <a:ea typeface="Helvetica Neue Light"/>
              </a:rPr>
              <a:t>Le amministrazioni dovrebbero programmare che nel caso di opere finanziate con contributi esterni debbono in ogni caso cercare le coperture finanziarie con risorse di bilancio proprie, da reintegrare successivamente quando i contributi risulteranno (se lo saranno) effettivamente erogati ed acquisiti al bilancio.</a:t>
            </a:r>
            <a:endParaRPr b="0" lang="it-IT" sz="2200" strike="noStrike" u="none">
              <a:solidFill>
                <a:srgbClr val="111111"/>
              </a:solidFill>
              <a:effectLst/>
              <a:uFillTx/>
              <a:latin typeface="Liberation Sans;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9" name="Schermata 2019-10-30 alle 16.52.17.png 9" descr="Schermata 2019-10-30 alle 16.52.17.png"/>
          <p:cNvPicPr/>
          <p:nvPr/>
        </p:nvPicPr>
        <p:blipFill>
          <a:blip r:embed="rId1"/>
          <a:stretch/>
        </p:blipFill>
        <p:spPr>
          <a:xfrm>
            <a:off x="44280" y="8930160"/>
            <a:ext cx="12915720" cy="495000"/>
          </a:xfrm>
          <a:prstGeom prst="rect">
            <a:avLst/>
          </a:prstGeom>
          <a:noFill/>
          <a:ln w="12700">
            <a:noFill/>
          </a:ln>
        </p:spPr>
      </p:pic>
      <p:sp>
        <p:nvSpPr>
          <p:cNvPr id="80"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buNone/>
            </a:pPr>
            <a:r>
              <a:rPr b="1" lang="it-IT" sz="2400" strike="noStrike" u="none">
                <a:solidFill>
                  <a:srgbClr val="000000"/>
                </a:solidFill>
                <a:effectLst/>
                <a:uFillTx/>
                <a:latin typeface="Arial"/>
                <a:ea typeface="NSimSun"/>
              </a:rPr>
              <a:t>L’IMPEGNO DI SPESA</a:t>
            </a:r>
            <a:r>
              <a:rPr b="1" lang="it-IT" sz="1650" strike="noStrike" u="none">
                <a:solidFill>
                  <a:srgbClr val="000000"/>
                </a:solidFill>
                <a:effectLst/>
                <a:uFillTx/>
                <a:latin typeface="bitter;Georgia"/>
                <a:ea typeface="NSimSun"/>
              </a:rPr>
              <a:t> </a:t>
            </a:r>
            <a:br>
              <a:rPr sz="1650"/>
            </a:br>
            <a:r>
              <a:rPr b="1" lang="it-IT" sz="2200" strike="noStrike" u="none">
                <a:solidFill>
                  <a:srgbClr val="000000"/>
                </a:solidFill>
                <a:effectLst/>
                <a:uFillTx/>
                <a:latin typeface="Arial"/>
                <a:ea typeface="NSimSun"/>
              </a:rPr>
              <a:t>Cassazione, Sezione I, ordinanza 31.12.2025, n. 35003</a:t>
            </a:r>
            <a:endParaRPr b="0" lang="it-IT" sz="2200" strike="noStrike" u="none">
              <a:solidFill>
                <a:srgbClr val="000000"/>
              </a:solidFill>
              <a:effectLst/>
              <a:uFillTx/>
              <a:latin typeface="Helvetica Neue"/>
            </a:endParaRPr>
          </a:p>
        </p:txBody>
      </p:sp>
      <p:sp>
        <p:nvSpPr>
          <p:cNvPr id="81"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nSpc>
                <a:spcPct val="115000"/>
              </a:lnSpc>
              <a:buNone/>
            </a:pPr>
            <a:r>
              <a:rPr b="0" lang="it-IT" sz="2200" strike="noStrike" u="none">
                <a:solidFill>
                  <a:srgbClr val="000000"/>
                </a:solidFill>
                <a:effectLst/>
                <a:uFillTx/>
                <a:latin typeface="Arial"/>
                <a:ea typeface="Helvetica Neue Light"/>
              </a:rPr>
              <a:t>L’ </a:t>
            </a:r>
            <a:r>
              <a:rPr b="0" lang="it-IT" sz="2200" strike="noStrike" u="none">
                <a:solidFill>
                  <a:srgbClr val="000000"/>
                </a:solidFill>
                <a:effectLst/>
                <a:uFillTx/>
                <a:latin typeface="Arial"/>
                <a:ea typeface="Helvetica Neue Light"/>
              </a:rPr>
              <a:t>articolo 183, comma 8, del d.lgs 267/2000  “</a:t>
            </a:r>
            <a:r>
              <a:rPr b="0" i="1" lang="it-IT" sz="2200" strike="noStrike" u="none">
                <a:solidFill>
                  <a:srgbClr val="000000"/>
                </a:solidFill>
                <a:effectLst/>
                <a:uFillTx/>
                <a:latin typeface="Arial"/>
                <a:ea typeface="Helvetica Neue Light"/>
              </a:rPr>
              <a:t>Al fine di evitare ritardi nei pagamenti e la formazione di debiti pregressi, il responsabile della spesa che adotta provvedimenti che comportano impegni di spesa ha l’obbligo di accertare preventivamente che il programma dei conseguenti pagamenti sia compatibile con i relativi stanziamenti di cassa e con le regole del patto di stabilità interno; la violazione dell’obbligo di accertamento di cui al presente comma comporta responsabilità disciplinare ed amministrativa. Qualora lo stanziamento di cassa, per ragioni sopravvenute, non consenta di far fronte all’obbligo contrattuale, l’amministrazione adotta le opportune iniziative, anche di tipo contabile, amministrativo o contrattuale, per evitare la formazione di debiti pregressi</a:t>
            </a:r>
            <a:r>
              <a:rPr b="0" lang="it-IT" sz="2200" strike="noStrike" u="none">
                <a:solidFill>
                  <a:srgbClr val="000000"/>
                </a:solidFill>
                <a:effectLst/>
                <a:uFillTx/>
                <a:latin typeface="Arial"/>
                <a:ea typeface="Helvetica Neue Light"/>
              </a:rPr>
              <a:t>”</a:t>
            </a:r>
            <a:endParaRPr b="0" lang="it-IT" sz="2200" strike="noStrike" u="none">
              <a:solidFill>
                <a:srgbClr val="111111"/>
              </a:solidFill>
              <a:effectLst/>
              <a:uFillTx/>
              <a:latin typeface="Liberation Sans;Arial"/>
            </a:endParaRPr>
          </a:p>
          <a:p>
            <a:pPr indent="0">
              <a:lnSpc>
                <a:spcPct val="115000"/>
              </a:lnSpc>
              <a:buNone/>
            </a:pPr>
            <a:endParaRPr b="0" lang="it-IT" sz="2200" strike="noStrike" u="none">
              <a:solidFill>
                <a:srgbClr val="111111"/>
              </a:solidFill>
              <a:effectLst/>
              <a:uFillTx/>
              <a:latin typeface="Liberation Sans;Arial"/>
            </a:endParaRPr>
          </a:p>
          <a:p>
            <a:pPr indent="0">
              <a:lnSpc>
                <a:spcPct val="115000"/>
              </a:lnSpc>
              <a:buNone/>
            </a:pPr>
            <a:r>
              <a:rPr b="0" lang="it-IT" sz="2200" strike="noStrike" u="none">
                <a:solidFill>
                  <a:srgbClr val="111111"/>
                </a:solidFill>
                <a:effectLst/>
                <a:uFillTx/>
                <a:latin typeface="Liberation Sans;Arial"/>
                <a:ea typeface="Helvetica Neue Light"/>
              </a:rPr>
              <a:t>è ben definito nel TUEL che la spesa possa essere impegnata solo a fronte del rispetto di un credibile programma di pagamenti tale da assicurare la sussistenza effettiva delle disponibilità di cassa, obbligatoria e riferibile ai principi di buona fede, correttezza, economicità ed efficienza della PA, i quali di per sè impediscono di considerare lecito contrattare con terzi senza le necessarie risorse</a:t>
            </a:r>
            <a:endParaRPr b="0" lang="it-IT" sz="2200" strike="noStrike" u="none">
              <a:solidFill>
                <a:srgbClr val="111111"/>
              </a:solidFill>
              <a:effectLst/>
              <a:uFillTx/>
              <a:latin typeface="Liberation Sans;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2" name="Schermata 2019-10-30 alle 16.52.17.png 10" descr="Schermata 2019-10-30 alle 16.52.17.png"/>
          <p:cNvPicPr/>
          <p:nvPr/>
        </p:nvPicPr>
        <p:blipFill>
          <a:blip r:embed="rId1"/>
          <a:stretch/>
        </p:blipFill>
        <p:spPr>
          <a:xfrm>
            <a:off x="44280" y="8930160"/>
            <a:ext cx="12915720" cy="495000"/>
          </a:xfrm>
          <a:prstGeom prst="rect">
            <a:avLst/>
          </a:prstGeom>
          <a:noFill/>
          <a:ln w="12700">
            <a:noFill/>
          </a:ln>
        </p:spPr>
      </p:pic>
      <p:sp>
        <p:nvSpPr>
          <p:cNvPr id="83"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spcBef>
                <a:spcPts val="1191"/>
              </a:spcBef>
              <a:spcAft>
                <a:spcPts val="992"/>
              </a:spcAft>
              <a:buNone/>
            </a:pPr>
            <a:r>
              <a:rPr b="1" lang="it-IT" sz="2400" strike="noStrike" u="none">
                <a:solidFill>
                  <a:srgbClr val="000000"/>
                </a:solidFill>
                <a:effectLst/>
                <a:highlight>
                  <a:srgbClr val="ffffff"/>
                </a:highlight>
                <a:uFillTx/>
                <a:latin typeface="Arial"/>
              </a:rPr>
              <a:t>IL FONDO SPECIALE EQUITÀ’ DEI SERVIZI (FELS)</a:t>
            </a:r>
            <a:endParaRPr b="1" lang="it-IT" sz="2400" strike="noStrike" u="none">
              <a:solidFill>
                <a:srgbClr val="000000"/>
              </a:solidFill>
              <a:effectLst/>
              <a:uFillTx/>
              <a:latin typeface="Arial"/>
            </a:endParaRPr>
          </a:p>
        </p:txBody>
      </p:sp>
      <p:sp>
        <p:nvSpPr>
          <p:cNvPr id="84"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a:buNone/>
              <a:tabLst>
                <a:tab algn="l" pos="0"/>
              </a:tabLst>
            </a:pPr>
            <a:r>
              <a:rPr b="0" lang="it-IT" sz="2200" strike="noStrike" u="none">
                <a:solidFill>
                  <a:srgbClr val="000000"/>
                </a:solidFill>
                <a:effectLst/>
                <a:uFillTx/>
                <a:latin typeface="Arial"/>
              </a:rPr>
              <a:t>Istituito dalla legge di bilancio 2024 (l.213/2023) in risposta alla sentenza della Corte Costituzione n.71/2023 sarà attivo fino al 2023 con l’obiettivo di raggiungere i LEP (Livelli Essenziali delle Prestazioni) in tutte le aree del paese. La sua finalità è quella di potenziare tre settori chiavi: servizi sociali, asili nido e trasporto scolastico per disabili.</a:t>
            </a:r>
            <a:endParaRPr b="0" lang="it-IT" sz="2200" strike="noStrike" u="none">
              <a:solidFill>
                <a:srgbClr val="000000"/>
              </a:solidFill>
              <a:effectLst/>
              <a:uFillTx/>
              <a:latin typeface="Liberation Sans;Arial"/>
            </a:endParaRPr>
          </a:p>
          <a:p>
            <a:pPr indent="0">
              <a:buNone/>
              <a:tabLst>
                <a:tab algn="l" pos="0"/>
              </a:tabLst>
            </a:pPr>
            <a:endParaRPr b="0" lang="it-IT" sz="2200" strike="noStrike" u="none">
              <a:solidFill>
                <a:srgbClr val="000000"/>
              </a:solidFill>
              <a:effectLst/>
              <a:uFillTx/>
              <a:latin typeface="Liberation Sans;Arial"/>
            </a:endParaRPr>
          </a:p>
          <a:p>
            <a:pPr indent="0" algn="ctr">
              <a:buNone/>
              <a:tabLst>
                <a:tab algn="l" pos="0"/>
              </a:tabLst>
            </a:pPr>
            <a:r>
              <a:rPr b="1" lang="it-IT" sz="2200" strike="noStrike" u="none">
                <a:solidFill>
                  <a:srgbClr val="000000"/>
                </a:solidFill>
                <a:effectLst/>
                <a:uFillTx/>
                <a:latin typeface="Arial"/>
              </a:rPr>
              <a:t>La sentenza </a:t>
            </a:r>
            <a:endParaRPr b="1" lang="it-IT" sz="2200" strike="noStrike" u="none">
              <a:solidFill>
                <a:srgbClr val="000000"/>
              </a:solidFill>
              <a:effectLst/>
              <a:uFillTx/>
              <a:latin typeface="Liberation Sans;Arial"/>
            </a:endParaRPr>
          </a:p>
          <a:p>
            <a:pPr indent="0">
              <a:buNone/>
              <a:tabLst>
                <a:tab algn="l" pos="0"/>
              </a:tabLst>
            </a:pPr>
            <a:endParaRPr b="0" lang="it-IT" sz="2200" strike="noStrike" u="none">
              <a:solidFill>
                <a:srgbClr val="000000"/>
              </a:solidFill>
              <a:effectLst/>
              <a:uFillTx/>
              <a:latin typeface="Liberation Sans;Arial"/>
            </a:endParaRPr>
          </a:p>
          <a:p>
            <a:pPr indent="0" algn="just">
              <a:spcBef>
                <a:spcPts val="1191"/>
              </a:spcBef>
              <a:spcAft>
                <a:spcPts val="989"/>
              </a:spcAft>
              <a:buNone/>
              <a:tabLst>
                <a:tab algn="l" pos="0"/>
              </a:tabLst>
            </a:pPr>
            <a:r>
              <a:rPr b="0" lang="it-IT" sz="2200" strike="noStrike" u="none">
                <a:solidFill>
                  <a:srgbClr val="000000"/>
                </a:solidFill>
                <a:effectLst/>
                <a:uFillTx/>
                <a:latin typeface="Arial"/>
              </a:rPr>
              <a:t>La sentenza della Corte costituzionale n. 71/2023 (depositata il 14 aprile 2023) ha analizzato la disciplina del Fondo di solidarietà comunale (FSC) in relazione agli asili nido e ai servizi sociali. La Corte ha ritenuto inammissibili le questioni promosse dalla Regione Liguria, ma ha evidenziato la necessità di separare la perequazione ordinaria dai finanziamenti per i LEP. </a:t>
            </a:r>
            <a:endParaRPr b="0" lang="it-IT" sz="2200" strike="noStrike" u="none">
              <a:solidFill>
                <a:srgbClr val="000000"/>
              </a:solidFill>
              <a:effectLst/>
              <a:uFillTx/>
              <a:latin typeface="Liberation Sans;Arial"/>
            </a:endParaRPr>
          </a:p>
          <a:p>
            <a:pPr indent="0" algn="ctr">
              <a:spcBef>
                <a:spcPts val="1191"/>
              </a:spcBef>
              <a:spcAft>
                <a:spcPts val="989"/>
              </a:spcAft>
              <a:buNone/>
              <a:tabLst>
                <a:tab algn="l" pos="0"/>
              </a:tabLst>
            </a:pPr>
            <a:endParaRPr b="1" lang="it-IT" sz="2200" strike="noStrike" u="none">
              <a:solidFill>
                <a:srgbClr val="000000"/>
              </a:solidFill>
              <a:effectLst/>
              <a:uFillTx/>
              <a:latin typeface="Liberation Sans;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5" name="Schermata 2019-10-30 alle 16.52.17.png 15" descr="Schermata 2019-10-30 alle 16.52.17.png"/>
          <p:cNvPicPr/>
          <p:nvPr/>
        </p:nvPicPr>
        <p:blipFill>
          <a:blip r:embed="rId1"/>
          <a:stretch/>
        </p:blipFill>
        <p:spPr>
          <a:xfrm>
            <a:off x="44280" y="8930160"/>
            <a:ext cx="12915720" cy="495000"/>
          </a:xfrm>
          <a:prstGeom prst="rect">
            <a:avLst/>
          </a:prstGeom>
          <a:noFill/>
          <a:ln w="12700">
            <a:noFill/>
          </a:ln>
        </p:spPr>
      </p:pic>
      <p:sp>
        <p:nvSpPr>
          <p:cNvPr id="86"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spcBef>
                <a:spcPts val="1191"/>
              </a:spcBef>
              <a:spcAft>
                <a:spcPts val="992"/>
              </a:spcAft>
              <a:buNone/>
            </a:pPr>
            <a:r>
              <a:rPr b="1" lang="it-IT" sz="2400" strike="noStrike" u="none">
                <a:solidFill>
                  <a:srgbClr val="000000"/>
                </a:solidFill>
                <a:effectLst/>
                <a:highlight>
                  <a:srgbClr val="ffffff"/>
                </a:highlight>
                <a:uFillTx/>
                <a:latin typeface="Arial"/>
              </a:rPr>
              <a:t>IL FONDO SPECIALE EQUITÀ’ DEI SERVIZI (FELS)</a:t>
            </a:r>
            <a:endParaRPr b="0" lang="it-IT" sz="2400" strike="noStrike" u="none">
              <a:solidFill>
                <a:srgbClr val="000000"/>
              </a:solidFill>
              <a:effectLst/>
              <a:uFillTx/>
              <a:latin typeface="Helvetica Neue"/>
            </a:endParaRPr>
          </a:p>
        </p:txBody>
      </p:sp>
      <p:sp>
        <p:nvSpPr>
          <p:cNvPr id="87" name="PlaceHolder 2"/>
          <p:cNvSpPr>
            <a:spLocks noGrp="1"/>
          </p:cNvSpPr>
          <p:nvPr>
            <p:ph/>
          </p:nvPr>
        </p:nvSpPr>
        <p:spPr>
          <a:xfrm>
            <a:off x="650160" y="2282040"/>
            <a:ext cx="11703600" cy="6357960"/>
          </a:xfrm>
          <a:prstGeom prst="rect">
            <a:avLst/>
          </a:prstGeom>
          <a:noFill/>
          <a:ln w="0">
            <a:noFill/>
          </a:ln>
        </p:spPr>
        <p:txBody>
          <a:bodyPr lIns="0" rIns="0" tIns="0" bIns="0" anchor="t">
            <a:normAutofit lnSpcReduction="9999"/>
          </a:bodyPr>
          <a:p>
            <a:pPr indent="0" algn="ctr">
              <a:lnSpc>
                <a:spcPct val="100000"/>
              </a:lnSpc>
              <a:spcBef>
                <a:spcPts val="1191"/>
              </a:spcBef>
              <a:spcAft>
                <a:spcPts val="989"/>
              </a:spcAft>
              <a:buNone/>
              <a:tabLst>
                <a:tab algn="l" pos="0"/>
              </a:tabLst>
            </a:pPr>
            <a:r>
              <a:rPr b="1" lang="it-IT" sz="2200" strike="noStrike" u="none">
                <a:solidFill>
                  <a:srgbClr val="000000"/>
                </a:solidFill>
                <a:effectLst/>
                <a:uFillTx/>
                <a:latin typeface="Arial"/>
                <a:ea typeface="Helvetica Neue Light"/>
              </a:rPr>
              <a:t>Punti chiave della sentenza 71/2023:</a:t>
            </a:r>
            <a:endParaRPr b="0" lang="it-IT" sz="2200" strike="noStrike" u="none">
              <a:solidFill>
                <a:srgbClr val="000000"/>
              </a:solidFill>
              <a:effectLst/>
              <a:uFillTx/>
              <a:latin typeface="Times New Roman"/>
            </a:endParaRPr>
          </a:p>
          <a:p>
            <a:pPr indent="0" algn="just">
              <a:lnSpc>
                <a:spcPct val="100000"/>
              </a:lnSpc>
              <a:spcBef>
                <a:spcPts val="1191"/>
              </a:spcBef>
              <a:spcAft>
                <a:spcPts val="989"/>
              </a:spcAft>
              <a:buNone/>
              <a:tabLst>
                <a:tab algn="l" pos="0"/>
              </a:tabLst>
            </a:pPr>
            <a:r>
              <a:rPr b="1" i="1" lang="it-IT" sz="2200" strike="noStrike" u="none">
                <a:solidFill>
                  <a:srgbClr val="000000"/>
                </a:solidFill>
                <a:effectLst/>
                <a:uFillTx/>
                <a:latin typeface="Arial"/>
                <a:ea typeface="Helvetica Neue Light"/>
              </a:rPr>
              <a:t>Oggetto del contendere:</a:t>
            </a:r>
            <a:r>
              <a:rPr b="0" lang="it-IT" sz="2200" strike="noStrike" u="none">
                <a:solidFill>
                  <a:srgbClr val="000000"/>
                </a:solidFill>
                <a:effectLst/>
                <a:uFillTx/>
                <a:latin typeface="Arial"/>
                <a:ea typeface="Helvetica Neue Light"/>
              </a:rPr>
              <a:t> La Regione Liguria aveva impugnato norme che vincolavano risorse del FSC al raggiungimento di specifici obiettivi di servizio (asili nido, trasporto disabili), sostenendo una violazione dell'autonomia finanziaria comunale.</a:t>
            </a:r>
            <a:endParaRPr b="0" lang="it-IT" sz="2200" strike="noStrike" u="none">
              <a:solidFill>
                <a:srgbClr val="000000"/>
              </a:solidFill>
              <a:effectLst/>
              <a:uFillTx/>
              <a:latin typeface="Times New Roman"/>
            </a:endParaRPr>
          </a:p>
          <a:p>
            <a:pPr indent="0" algn="just">
              <a:lnSpc>
                <a:spcPct val="100000"/>
              </a:lnSpc>
              <a:spcBef>
                <a:spcPts val="1191"/>
              </a:spcBef>
              <a:spcAft>
                <a:spcPts val="989"/>
              </a:spcAft>
              <a:buNone/>
              <a:tabLst>
                <a:tab algn="l" pos="0"/>
              </a:tabLst>
            </a:pPr>
            <a:r>
              <a:rPr b="1" i="1" lang="it-IT" sz="2200" strike="noStrike" u="none">
                <a:solidFill>
                  <a:srgbClr val="000000"/>
                </a:solidFill>
                <a:effectLst/>
                <a:uFillTx/>
                <a:latin typeface="Arial"/>
                <a:ea typeface="Helvetica Neue Light"/>
              </a:rPr>
              <a:t>La posizione della Corte:</a:t>
            </a:r>
            <a:r>
              <a:rPr b="0" lang="it-IT" sz="2200" strike="noStrike" u="none">
                <a:solidFill>
                  <a:srgbClr val="000000"/>
                </a:solidFill>
                <a:effectLst/>
                <a:uFillTx/>
                <a:latin typeface="Arial"/>
                <a:ea typeface="Helvetica Neue Light"/>
              </a:rPr>
              <a:t> Sebbene le norme specifiche siano state salvate, la Corte ha sottolineato che l'ibridazione, all'interno del FSC, tra perequazione (perequazione delle risorse) e finanziamento di obiettivi specifici (LEP) è estranea al disegno costituzionale dell'autonomia finanziaria.</a:t>
            </a:r>
            <a:endParaRPr b="0" lang="it-IT" sz="2200" strike="noStrike" u="none">
              <a:solidFill>
                <a:srgbClr val="000000"/>
              </a:solidFill>
              <a:effectLst/>
              <a:uFillTx/>
              <a:latin typeface="Times New Roman"/>
            </a:endParaRPr>
          </a:p>
          <a:p>
            <a:pPr indent="0" algn="just">
              <a:lnSpc>
                <a:spcPct val="100000"/>
              </a:lnSpc>
              <a:spcBef>
                <a:spcPts val="1191"/>
              </a:spcBef>
              <a:spcAft>
                <a:spcPts val="989"/>
              </a:spcAft>
              <a:buNone/>
              <a:tabLst>
                <a:tab algn="l" pos="0"/>
              </a:tabLst>
            </a:pPr>
            <a:r>
              <a:rPr b="1" i="1" lang="it-IT" sz="2200" strike="noStrike" u="none">
                <a:solidFill>
                  <a:srgbClr val="000000"/>
                </a:solidFill>
                <a:effectLst/>
                <a:uFillTx/>
                <a:latin typeface="Arial"/>
                <a:ea typeface="Helvetica Neue Light"/>
              </a:rPr>
              <a:t>Monito al legislatore: </a:t>
            </a:r>
            <a:r>
              <a:rPr b="0" lang="it-IT" sz="2200" strike="noStrike" u="none">
                <a:solidFill>
                  <a:srgbClr val="000000"/>
                </a:solidFill>
                <a:effectLst/>
                <a:uFillTx/>
                <a:latin typeface="Arial"/>
                <a:ea typeface="Helvetica Neue Light"/>
              </a:rPr>
              <a:t>La sentenza ha imposto la necessità di distinguere gli strumenti finanziari destinati alla perequazione da quelli finalizzati ai Livelli Essenziali delle Prestazioni (LEP).</a:t>
            </a:r>
            <a:endParaRPr b="0" lang="it-IT" sz="2200" strike="noStrike" u="none">
              <a:solidFill>
                <a:srgbClr val="000000"/>
              </a:solidFill>
              <a:effectLst/>
              <a:uFillTx/>
              <a:latin typeface="Times New Roman"/>
            </a:endParaRPr>
          </a:p>
          <a:p>
            <a:pPr indent="0" algn="just">
              <a:lnSpc>
                <a:spcPct val="100000"/>
              </a:lnSpc>
              <a:spcBef>
                <a:spcPts val="1191"/>
              </a:spcBef>
              <a:spcAft>
                <a:spcPts val="989"/>
              </a:spcAft>
              <a:buNone/>
              <a:tabLst>
                <a:tab algn="l" pos="0"/>
              </a:tabLst>
            </a:pPr>
            <a:r>
              <a:rPr b="1" i="1" lang="it-IT" sz="2200" strike="noStrike" u="none">
                <a:solidFill>
                  <a:srgbClr val="000000"/>
                </a:solidFill>
                <a:effectLst/>
                <a:uFillTx/>
                <a:latin typeface="Arial"/>
                <a:ea typeface="Helvetica Neue Light"/>
              </a:rPr>
              <a:t>Evoluzione normativa:</a:t>
            </a:r>
            <a:r>
              <a:rPr b="0" lang="it-IT" sz="2200" strike="noStrike" u="none">
                <a:solidFill>
                  <a:srgbClr val="000000"/>
                </a:solidFill>
                <a:effectLst/>
                <a:uFillTx/>
                <a:latin typeface="Arial"/>
                <a:ea typeface="Helvetica Neue Light"/>
              </a:rPr>
              <a:t> A seguito del monito, la legge di bilancio 2024 ha istituito il nuovo "Fondo Speciale Equità Livello dei Servizi" per la rimozione degli squilibri sociali, in linea con quanto indicato dalla Consulta. </a:t>
            </a:r>
            <a:endParaRPr b="0" lang="it-IT" sz="2200" strike="noStrike" u="none">
              <a:solidFill>
                <a:srgbClr val="000000"/>
              </a:solidFill>
              <a:effectLst/>
              <a:uFillTx/>
              <a:latin typeface="Times New Roman"/>
            </a:endParaRPr>
          </a:p>
          <a:p>
            <a:pPr indent="0" algn="just">
              <a:lnSpc>
                <a:spcPct val="100000"/>
              </a:lnSpc>
              <a:spcBef>
                <a:spcPts val="1191"/>
              </a:spcBef>
              <a:spcAft>
                <a:spcPts val="989"/>
              </a:spcAft>
              <a:buNone/>
              <a:tabLst>
                <a:tab algn="l" pos="0"/>
              </a:tabLst>
            </a:pPr>
            <a:r>
              <a:rPr b="0" lang="it-IT" sz="2200" strike="noStrike" u="none">
                <a:solidFill>
                  <a:srgbClr val="000000"/>
                </a:solidFill>
                <a:effectLst/>
                <a:uFillTx/>
                <a:latin typeface="Arial"/>
                <a:ea typeface="Helvetica Neue Light"/>
              </a:rPr>
              <a:t>In sintesi, la sentenza 71/2023 ha sancito il principio per cui il fondo di perequazione comunale non deve essere confuso con i fondi destinati al finanziamento vincolato dei diritti sociali (LEP) </a:t>
            </a:r>
            <a:endParaRPr b="0" lang="it-IT" sz="2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8" name="Schermata 2019-10-30 alle 16.52.17.png 12" descr="Schermata 2019-10-30 alle 16.52.17.png"/>
          <p:cNvPicPr/>
          <p:nvPr/>
        </p:nvPicPr>
        <p:blipFill>
          <a:blip r:embed="rId1"/>
          <a:stretch/>
        </p:blipFill>
        <p:spPr>
          <a:xfrm>
            <a:off x="44280" y="8930160"/>
            <a:ext cx="12915720" cy="495000"/>
          </a:xfrm>
          <a:prstGeom prst="rect">
            <a:avLst/>
          </a:prstGeom>
          <a:noFill/>
          <a:ln w="12700">
            <a:noFill/>
          </a:ln>
        </p:spPr>
      </p:pic>
      <p:sp>
        <p:nvSpPr>
          <p:cNvPr id="89"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spcBef>
                <a:spcPts val="1191"/>
              </a:spcBef>
              <a:spcAft>
                <a:spcPts val="992"/>
              </a:spcAft>
              <a:buNone/>
            </a:pPr>
            <a:r>
              <a:rPr b="1" lang="it-IT" sz="2400" strike="noStrike" u="none">
                <a:solidFill>
                  <a:srgbClr val="000000"/>
                </a:solidFill>
                <a:effectLst/>
                <a:highlight>
                  <a:srgbClr val="ffffff"/>
                </a:highlight>
                <a:uFillTx/>
                <a:latin typeface="Arial"/>
              </a:rPr>
              <a:t>IL FONDO SPECIALE EQUITÀ’ DEI SERVIZI (FELS)</a:t>
            </a:r>
            <a:endParaRPr b="0" lang="it-IT" sz="2400" strike="noStrike" u="none">
              <a:solidFill>
                <a:srgbClr val="000000"/>
              </a:solidFill>
              <a:effectLst/>
              <a:uFillTx/>
              <a:latin typeface="Helvetica Neue"/>
            </a:endParaRPr>
          </a:p>
        </p:txBody>
      </p:sp>
      <p:sp>
        <p:nvSpPr>
          <p:cNvPr id="90"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a:lnSpc>
                <a:spcPct val="115000"/>
              </a:lnSpc>
              <a:buNone/>
            </a:pPr>
            <a:r>
              <a:rPr b="0" lang="it-IT" sz="2200" strike="noStrike" u="none">
                <a:solidFill>
                  <a:srgbClr val="111111"/>
                </a:solidFill>
                <a:effectLst/>
                <a:uFillTx/>
                <a:latin typeface="Arial"/>
              </a:rPr>
              <a:t>Si tratta di risorse che per il 2026 superano complessivamente i 990 milioni di euro, ma con un trend crescente già previsto per i prossimi anni. Esse erano incorporate nel Fondo di solidarietà comunale, mentre adesso sono confluite nel nuovo Fondo speciale per l’equità del livello dei servizi. Le assegnazioni sono disponibili alla pagina web delle banche dati degli enti locali e sono visualizzabili con le consuete modalità.</a:t>
            </a:r>
            <a:endParaRPr b="0" lang="it-IT" sz="2200" strike="noStrike" u="none">
              <a:solidFill>
                <a:srgbClr val="111111"/>
              </a:solidFill>
              <a:effectLst/>
              <a:uFillTx/>
              <a:latin typeface="Arial"/>
            </a:endParaRPr>
          </a:p>
          <a:p>
            <a:pPr indent="0" algn="just">
              <a:lnSpc>
                <a:spcPct val="115000"/>
              </a:lnSpc>
              <a:buNone/>
            </a:pPr>
            <a:r>
              <a:rPr b="0" lang="it-IT" sz="2200" strike="noStrike" u="none">
                <a:solidFill>
                  <a:srgbClr val="111111"/>
                </a:solidFill>
                <a:effectLst/>
                <a:uFillTx/>
                <a:latin typeface="Arial"/>
              </a:rPr>
              <a:t>La nuova collocazione dei fondi impone anche una revisione della loro classificazione a bilancio: il FELS, quindi, è da inserire al Titolo II dell’entrata, mentre l’allocazione del fondo di solidarietà comunale (che deve essere contabilizzato al netto delle stesse quote vincolate) continua ad essere al titolo I.  </a:t>
            </a:r>
            <a:endParaRPr b="0" lang="it-IT" sz="2200" strike="noStrike" u="none">
              <a:solidFill>
                <a:srgbClr val="111111"/>
              </a:solidFill>
              <a:effectLst/>
              <a:uFillTx/>
              <a:latin typeface="Arial"/>
            </a:endParaRPr>
          </a:p>
          <a:p>
            <a:pPr indent="0" algn="just">
              <a:lnSpc>
                <a:spcPct val="115000"/>
              </a:lnSpc>
              <a:buNone/>
            </a:pPr>
            <a:endParaRPr b="0" lang="it-IT" sz="2200" strike="noStrike" u="none">
              <a:solidFill>
                <a:srgbClr val="111111"/>
              </a:solidFill>
              <a:effectLst/>
              <a:uFillTx/>
              <a:latin typeface="Arial"/>
            </a:endParaRPr>
          </a:p>
          <a:p>
            <a:pPr indent="0" algn="just">
              <a:lnSpc>
                <a:spcPct val="115000"/>
              </a:lnSpc>
              <a:buNone/>
            </a:pPr>
            <a:r>
              <a:rPr b="0" lang="it-IT" sz="2200" strike="noStrike" u="none">
                <a:solidFill>
                  <a:srgbClr val="111111"/>
                </a:solidFill>
                <a:effectLst/>
                <a:uFillTx/>
                <a:latin typeface="Arial"/>
              </a:rPr>
              <a:t>Le regole operative sono diverse per ciascuna quota. Nel caso dei servizi sociali, il vincolo è più stringente per gli enti sotto obiettivo, mentre per i nidi rimane l’obiettivo del 33% di copertura per la fascia 3-36 mesi In tal caso, ci sono diverse opzioni a disposizione.</a:t>
            </a:r>
            <a:endParaRPr b="0" lang="it-IT" sz="2200" strike="noStrike" u="none">
              <a:solidFill>
                <a:srgbClr val="111111"/>
              </a:solidFill>
              <a:effectLst/>
              <a:uFillTx/>
              <a:latin typeface="Liberation Sans;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1" name="Schermata 2019-10-30 alle 16.52.17.png 13" descr="Schermata 2019-10-30 alle 16.52.17.png"/>
          <p:cNvPicPr/>
          <p:nvPr/>
        </p:nvPicPr>
        <p:blipFill>
          <a:blip r:embed="rId1"/>
          <a:stretch/>
        </p:blipFill>
        <p:spPr>
          <a:xfrm>
            <a:off x="44280" y="8930160"/>
            <a:ext cx="12915720" cy="495000"/>
          </a:xfrm>
          <a:prstGeom prst="rect">
            <a:avLst/>
          </a:prstGeom>
          <a:noFill/>
          <a:ln w="12700">
            <a:noFill/>
          </a:ln>
        </p:spPr>
      </p:pic>
      <p:sp>
        <p:nvSpPr>
          <p:cNvPr id="92"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spcBef>
                <a:spcPts val="1191"/>
              </a:spcBef>
              <a:spcAft>
                <a:spcPts val="992"/>
              </a:spcAft>
              <a:buNone/>
            </a:pPr>
            <a:r>
              <a:rPr b="1" lang="it-IT" sz="2400" strike="noStrike" u="none">
                <a:solidFill>
                  <a:srgbClr val="000000"/>
                </a:solidFill>
                <a:effectLst/>
                <a:highlight>
                  <a:srgbClr val="ffffff"/>
                </a:highlight>
                <a:uFillTx/>
                <a:latin typeface="Arial"/>
              </a:rPr>
              <a:t>IL FONDO SPECIALE EQUITÀ’ DEI SERVIZI (FELS)</a:t>
            </a:r>
            <a:endParaRPr b="0" lang="it-IT" sz="2400" strike="noStrike" u="none">
              <a:solidFill>
                <a:srgbClr val="000000"/>
              </a:solidFill>
              <a:effectLst/>
              <a:uFillTx/>
              <a:latin typeface="Helvetica Neue"/>
            </a:endParaRPr>
          </a:p>
        </p:txBody>
      </p:sp>
      <p:sp>
        <p:nvSpPr>
          <p:cNvPr id="93" name="PlaceHolder 2"/>
          <p:cNvSpPr>
            <a:spLocks noGrp="1"/>
          </p:cNvSpPr>
          <p:nvPr>
            <p:ph/>
          </p:nvPr>
        </p:nvSpPr>
        <p:spPr>
          <a:xfrm>
            <a:off x="650160" y="2282040"/>
            <a:ext cx="11703600" cy="6357960"/>
          </a:xfrm>
          <a:prstGeom prst="rect">
            <a:avLst/>
          </a:prstGeom>
          <a:noFill/>
          <a:ln w="0">
            <a:noFill/>
          </a:ln>
        </p:spPr>
        <p:txBody>
          <a:bodyPr lIns="0" rIns="0" tIns="0" bIns="0" anchor="t">
            <a:normAutofit/>
          </a:bodyPr>
          <a:p>
            <a:pPr indent="0" algn="just">
              <a:lnSpc>
                <a:spcPct val="115000"/>
              </a:lnSpc>
              <a:buNone/>
            </a:pPr>
            <a:r>
              <a:rPr b="0" lang="it-IT" sz="2200" strike="noStrike" u="none">
                <a:solidFill>
                  <a:srgbClr val="000000"/>
                </a:solidFill>
                <a:effectLst/>
                <a:uFillTx/>
                <a:latin typeface="Arial"/>
                <a:ea typeface="Helvetica Neue Light"/>
              </a:rPr>
              <a:t>Nelle faq diffuse dalla SOSE si precisa che l’ente locale potrà potenziare il servizio nei seguenti modi: 1) ampliando la disponibilità del servizio negli asili nido comunali (nuove strutture o attivazione di posti inutilizzati), in gestione diretta o esternalizzata; </a:t>
            </a:r>
            <a:endParaRPr b="0" lang="it-IT" sz="2200" strike="noStrike" u="none">
              <a:solidFill>
                <a:srgbClr val="111111"/>
              </a:solidFill>
              <a:effectLst/>
              <a:uFillTx/>
              <a:latin typeface="Arial"/>
            </a:endParaRPr>
          </a:p>
          <a:p>
            <a:pPr indent="0" algn="just">
              <a:lnSpc>
                <a:spcPct val="115000"/>
              </a:lnSpc>
              <a:buNone/>
            </a:pPr>
            <a:r>
              <a:rPr b="0" lang="it-IT" sz="2200" strike="noStrike" u="none">
                <a:solidFill>
                  <a:srgbClr val="000000"/>
                </a:solidFill>
                <a:effectLst/>
                <a:uFillTx/>
                <a:latin typeface="Arial"/>
                <a:ea typeface="Helvetica Neue Light"/>
              </a:rPr>
              <a:t>2) ricorrendo a convenzioni con gli asili nido privati, con riserva di nuovi posti; </a:t>
            </a:r>
            <a:endParaRPr b="0" lang="it-IT" sz="2200" strike="noStrike" u="none">
              <a:solidFill>
                <a:srgbClr val="111111"/>
              </a:solidFill>
              <a:effectLst/>
              <a:uFillTx/>
              <a:latin typeface="Arial"/>
            </a:endParaRPr>
          </a:p>
          <a:p>
            <a:pPr indent="0" algn="just">
              <a:lnSpc>
                <a:spcPct val="115000"/>
              </a:lnSpc>
              <a:buNone/>
            </a:pPr>
            <a:r>
              <a:rPr b="0" lang="it-IT" sz="2200" strike="noStrike" u="none">
                <a:solidFill>
                  <a:srgbClr val="000000"/>
                </a:solidFill>
                <a:effectLst/>
                <a:uFillTx/>
                <a:latin typeface="Arial"/>
                <a:ea typeface="Helvetica Neue Light"/>
              </a:rPr>
              <a:t>3) trasferendo le risorse aggiuntive assegnate all’ambito territoriale di riferimento o ad altra forma associata con vincolo di nuovi utenti; </a:t>
            </a:r>
            <a:endParaRPr b="0" lang="it-IT" sz="2200" strike="noStrike" u="none">
              <a:solidFill>
                <a:srgbClr val="111111"/>
              </a:solidFill>
              <a:effectLst/>
              <a:uFillTx/>
              <a:latin typeface="Arial"/>
            </a:endParaRPr>
          </a:p>
          <a:p>
            <a:pPr indent="0" algn="just">
              <a:lnSpc>
                <a:spcPct val="115000"/>
              </a:lnSpc>
              <a:buNone/>
            </a:pPr>
            <a:r>
              <a:rPr b="0" lang="it-IT" sz="2200" strike="noStrike" u="none">
                <a:solidFill>
                  <a:srgbClr val="000000"/>
                </a:solidFill>
                <a:effectLst/>
                <a:uFillTx/>
                <a:latin typeface="Arial"/>
                <a:ea typeface="Helvetica Neue Light"/>
              </a:rPr>
              <a:t>4) trasferendo le risorse aggiuntive assegnate in base ad accordi con comuni vicini che svolgono il servizio di asilo nido, con riserva di nuovi posti; </a:t>
            </a:r>
            <a:endParaRPr b="0" lang="it-IT" sz="2200" strike="noStrike" u="none">
              <a:solidFill>
                <a:srgbClr val="111111"/>
              </a:solidFill>
              <a:effectLst/>
              <a:uFillTx/>
              <a:latin typeface="Arial"/>
            </a:endParaRPr>
          </a:p>
          <a:p>
            <a:pPr indent="0" algn="just">
              <a:lnSpc>
                <a:spcPct val="115000"/>
              </a:lnSpc>
              <a:buNone/>
            </a:pPr>
            <a:r>
              <a:rPr b="0" lang="it-IT" sz="2200" strike="noStrike" u="none">
                <a:solidFill>
                  <a:srgbClr val="000000"/>
                </a:solidFill>
                <a:effectLst/>
                <a:uFillTx/>
                <a:latin typeface="Arial"/>
                <a:ea typeface="Helvetica Neue Light"/>
              </a:rPr>
              <a:t>5) trasferendo le risorse aggiuntive assegnate alle famiglie con voucher/contributi per fruire del servizio di asilo nido sul territorio; </a:t>
            </a:r>
            <a:endParaRPr b="0" lang="it-IT" sz="2200" strike="noStrike" u="none">
              <a:solidFill>
                <a:srgbClr val="111111"/>
              </a:solidFill>
              <a:effectLst/>
              <a:uFillTx/>
              <a:latin typeface="Arial"/>
            </a:endParaRPr>
          </a:p>
          <a:p>
            <a:pPr indent="0" algn="just">
              <a:lnSpc>
                <a:spcPct val="115000"/>
              </a:lnSpc>
              <a:buNone/>
            </a:pPr>
            <a:r>
              <a:rPr b="0" lang="it-IT" sz="2200" strike="noStrike" u="none">
                <a:solidFill>
                  <a:srgbClr val="000000"/>
                </a:solidFill>
                <a:effectLst/>
                <a:uFillTx/>
                <a:latin typeface="Arial"/>
                <a:ea typeface="Helvetica Neue Light"/>
              </a:rPr>
              <a:t>6) altre modalità autonomamente determinate comunque riconducibili ai servizi educativi per l’infanzia di cui all’articolo 2, comma 3, del decreto legislativo 13 aprile 2017, n. 65 (ad esempio servizi educativi in contesto domiciliare). </a:t>
            </a:r>
            <a:endParaRPr b="0" lang="it-IT" sz="2200" strike="noStrike" u="none">
              <a:solidFill>
                <a:srgbClr val="111111"/>
              </a:solidFill>
              <a:effectLst/>
              <a:uFillTx/>
              <a:latin typeface="Arial"/>
            </a:endParaRPr>
          </a:p>
          <a:p>
            <a:pPr indent="0">
              <a:lnSpc>
                <a:spcPct val="115000"/>
              </a:lnSpc>
              <a:buNone/>
            </a:pPr>
            <a:endParaRPr b="0" lang="it-IT" sz="2200" strike="noStrike" u="none">
              <a:solidFill>
                <a:srgbClr val="111111"/>
              </a:solidFill>
              <a:effectLst/>
              <a:uFillTx/>
              <a:latin typeface="Arial"/>
            </a:endParaRPr>
          </a:p>
          <a:p>
            <a:pPr indent="0">
              <a:lnSpc>
                <a:spcPct val="115000"/>
              </a:lnSpc>
              <a:buNone/>
            </a:pPr>
            <a:endParaRPr b="0" lang="it-IT" sz="2200" strike="noStrike" u="none">
              <a:solidFill>
                <a:srgbClr val="111111"/>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4" name="Schermata 2019-10-30 alle 16.52.17.png 14" descr="Schermata 2019-10-30 alle 16.52.17.png"/>
          <p:cNvPicPr/>
          <p:nvPr/>
        </p:nvPicPr>
        <p:blipFill>
          <a:blip r:embed="rId1"/>
          <a:stretch/>
        </p:blipFill>
        <p:spPr>
          <a:xfrm>
            <a:off x="44280" y="8930160"/>
            <a:ext cx="12915720" cy="495000"/>
          </a:xfrm>
          <a:prstGeom prst="rect">
            <a:avLst/>
          </a:prstGeom>
          <a:noFill/>
          <a:ln w="12700">
            <a:noFill/>
          </a:ln>
        </p:spPr>
      </p:pic>
      <p:sp>
        <p:nvSpPr>
          <p:cNvPr id="95"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spcBef>
                <a:spcPts val="1191"/>
              </a:spcBef>
              <a:spcAft>
                <a:spcPts val="992"/>
              </a:spcAft>
              <a:buNone/>
            </a:pPr>
            <a:r>
              <a:rPr b="1" lang="it-IT" sz="2400" strike="noStrike" u="none">
                <a:solidFill>
                  <a:srgbClr val="000000"/>
                </a:solidFill>
                <a:effectLst/>
                <a:highlight>
                  <a:srgbClr val="ffffff"/>
                </a:highlight>
                <a:uFillTx/>
                <a:latin typeface="Arial"/>
              </a:rPr>
              <a:t>IL FONDO SPECIALE EQUITÀ’ DEI SERVIZI (FELS)</a:t>
            </a:r>
            <a:endParaRPr b="0" lang="it-IT" sz="2400" strike="noStrike" u="none">
              <a:solidFill>
                <a:srgbClr val="000000"/>
              </a:solidFill>
              <a:effectLst/>
              <a:uFillTx/>
              <a:latin typeface="Helvetica Neue"/>
            </a:endParaRPr>
          </a:p>
        </p:txBody>
      </p:sp>
      <p:sp>
        <p:nvSpPr>
          <p:cNvPr id="96"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defTabSz="584280">
              <a:lnSpc>
                <a:spcPct val="115000"/>
              </a:lnSpc>
              <a:buNone/>
              <a:tabLst>
                <a:tab algn="l" pos="0"/>
              </a:tabLst>
            </a:pPr>
            <a:r>
              <a:rPr b="0" lang="it-IT" sz="2200" strike="noStrike" u="none">
                <a:solidFill>
                  <a:srgbClr val="000000"/>
                </a:solidFill>
                <a:effectLst/>
                <a:uFillTx/>
                <a:latin typeface="Arial"/>
                <a:ea typeface="Helvetica Neue Light"/>
              </a:rPr>
              <a:t>SOSE ha chiarito che possono essere rendicontate spese di allestimento (esempio materiali e arredamento). </a:t>
            </a:r>
            <a:endParaRPr b="0" lang="it-IT" sz="2200" strike="noStrike" u="none">
              <a:solidFill>
                <a:srgbClr val="000000"/>
              </a:solidFill>
              <a:effectLst/>
              <a:uFillTx/>
              <a:latin typeface="Times New Roman"/>
            </a:endParaRPr>
          </a:p>
          <a:p>
            <a:pPr indent="0" algn="just" defTabSz="584280">
              <a:lnSpc>
                <a:spcPct val="115000"/>
              </a:lnSpc>
              <a:buNone/>
              <a:tabLst>
                <a:tab algn="l" pos="0"/>
              </a:tabLst>
            </a:pPr>
            <a:r>
              <a:rPr b="0" lang="it-IT" sz="2200" strike="noStrike" u="none">
                <a:solidFill>
                  <a:srgbClr val="000000"/>
                </a:solidFill>
                <a:effectLst/>
                <a:uFillTx/>
                <a:latin typeface="Arial"/>
                <a:ea typeface="Helvetica Neue Light"/>
              </a:rPr>
              <a:t>Ciò che conta, è che la scelta si inserisca in una strategia, In questo ambito, il confronto e la concertazione a livello territoriale sono ancora più decisivi, visto che molte regioni hanno varato proprie misure a favore delle famiglie, per cui è necessario che vi sia un coordinamento che consenta di evitare sovrapposizioni.</a:t>
            </a:r>
            <a:endParaRPr b="0" lang="it-IT" sz="2200" strike="noStrike" u="none">
              <a:solidFill>
                <a:srgbClr val="000000"/>
              </a:solidFill>
              <a:effectLst/>
              <a:uFillTx/>
              <a:latin typeface="Times New Roman"/>
            </a:endParaRPr>
          </a:p>
          <a:p>
            <a:pPr indent="0" algn="just" defTabSz="584280">
              <a:lnSpc>
                <a:spcPct val="115000"/>
              </a:lnSpc>
              <a:buNone/>
              <a:tabLst>
                <a:tab algn="l" pos="0"/>
              </a:tabLst>
            </a:pPr>
            <a:endParaRPr b="0" lang="it-IT" sz="2200" strike="noStrike" u="none">
              <a:solidFill>
                <a:srgbClr val="000000"/>
              </a:solidFill>
              <a:effectLst/>
              <a:uFillTx/>
              <a:latin typeface="Times New Roman"/>
            </a:endParaRPr>
          </a:p>
          <a:p>
            <a:pPr indent="0" algn="just" defTabSz="584280">
              <a:lnSpc>
                <a:spcPct val="115000"/>
              </a:lnSpc>
              <a:buNone/>
              <a:tabLst>
                <a:tab algn="l" pos="0"/>
              </a:tabLst>
            </a:pPr>
            <a:r>
              <a:rPr b="0" lang="it-IT" sz="2200" strike="noStrike" u="none">
                <a:solidFill>
                  <a:srgbClr val="000000"/>
                </a:solidFill>
                <a:effectLst/>
                <a:uFillTx/>
                <a:latin typeface="Arial"/>
                <a:ea typeface="Helvetica Neue Light"/>
              </a:rPr>
              <a:t>Fondamentale in questo periodo storico per il termine degli Asili Nido PNRR </a:t>
            </a:r>
            <a:endParaRPr b="0" lang="it-IT" sz="2200" strike="noStrike" u="none">
              <a:solidFill>
                <a:srgbClr val="000000"/>
              </a:solidFill>
              <a:effectLst/>
              <a:uFillTx/>
              <a:latin typeface="Times New Roman"/>
            </a:endParaRPr>
          </a:p>
          <a:p>
            <a:pPr indent="0" algn="just" defTabSz="584280">
              <a:lnSpc>
                <a:spcPct val="115000"/>
              </a:lnSpc>
              <a:buNone/>
              <a:tabLst>
                <a:tab algn="l" pos="0"/>
              </a:tabLst>
            </a:pPr>
            <a:r>
              <a:rPr b="0" lang="it-IT" sz="2200" strike="noStrike" u="none">
                <a:solidFill>
                  <a:srgbClr val="000000"/>
                </a:solidFill>
                <a:effectLst/>
                <a:uFillTx/>
                <a:latin typeface="Arial"/>
                <a:ea typeface="Helvetica Neue Light"/>
              </a:rPr>
              <a:t> </a:t>
            </a:r>
            <a:endParaRPr b="0" lang="it-IT" sz="2200" strike="noStrike" u="none">
              <a:solidFill>
                <a:srgbClr val="000000"/>
              </a:solidFill>
              <a:effectLst/>
              <a:uFillTx/>
              <a:latin typeface="Times New Roman"/>
            </a:endParaRPr>
          </a:p>
          <a:p>
            <a:pPr indent="0" algn="just" defTabSz="584280">
              <a:lnSpc>
                <a:spcPct val="115000"/>
              </a:lnSpc>
              <a:buNone/>
              <a:tabLst>
                <a:tab algn="l" pos="0"/>
              </a:tabLst>
            </a:pPr>
            <a:r>
              <a:rPr b="0" lang="it-IT" sz="2200" strike="noStrike" u="none">
                <a:solidFill>
                  <a:srgbClr val="000000"/>
                </a:solidFill>
                <a:effectLst/>
                <a:uFillTx/>
                <a:latin typeface="Arial"/>
                <a:ea typeface="Helvetica Neue Light"/>
              </a:rPr>
              <a:t>Infine, per gli studenti disabili la vera novità risiede nell’aggiornamento dei dati del Ministero dell’Istruzione, che sono stati allineati al biennio 2022-2024, con l’obiettivo di arrivare ad un riparto più realistici.</a:t>
            </a:r>
            <a:endParaRPr b="0" lang="it-IT" sz="2200" strike="noStrike" u="none">
              <a:solidFill>
                <a:srgbClr val="000000"/>
              </a:solidFill>
              <a:effectLst/>
              <a:uFillTx/>
              <a:latin typeface="Times New Roman"/>
            </a:endParaRPr>
          </a:p>
          <a:p>
            <a:pPr indent="0">
              <a:lnSpc>
                <a:spcPct val="115000"/>
              </a:lnSpc>
              <a:buNone/>
            </a:pPr>
            <a:endParaRPr b="0" lang="it-IT" sz="1400" strike="noStrike" u="none">
              <a:solidFill>
                <a:srgbClr val="111111"/>
              </a:solidFill>
              <a:effectLst/>
              <a:uFillTx/>
              <a:latin typeface="Liberation Sans;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7" name="Schermata 2019-10-30 alle 16.52.17.png 16" descr="Schermata 2019-10-30 alle 16.52.17.png"/>
          <p:cNvPicPr/>
          <p:nvPr/>
        </p:nvPicPr>
        <p:blipFill>
          <a:blip r:embed="rId1"/>
          <a:stretch/>
        </p:blipFill>
        <p:spPr>
          <a:xfrm>
            <a:off x="44280" y="8930160"/>
            <a:ext cx="12915720" cy="495000"/>
          </a:xfrm>
          <a:prstGeom prst="rect">
            <a:avLst/>
          </a:prstGeom>
          <a:noFill/>
          <a:ln w="12700">
            <a:noFill/>
          </a:ln>
        </p:spPr>
      </p:pic>
      <p:sp>
        <p:nvSpPr>
          <p:cNvPr id="98"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spcBef>
                <a:spcPts val="1191"/>
              </a:spcBef>
              <a:spcAft>
                <a:spcPts val="992"/>
              </a:spcAft>
              <a:buNone/>
            </a:pPr>
            <a:r>
              <a:rPr b="1" lang="it-IT" sz="2400" strike="noStrike" u="none">
                <a:solidFill>
                  <a:srgbClr val="000000"/>
                </a:solidFill>
                <a:effectLst/>
                <a:highlight>
                  <a:srgbClr val="ffffff"/>
                </a:highlight>
                <a:uFillTx/>
                <a:latin typeface="Arial"/>
              </a:rPr>
              <a:t>IL FONDO SPECIALE EQUITÀ’ DEI SERVIZI (FELS)</a:t>
            </a:r>
            <a:endParaRPr b="0" lang="it-IT" sz="2400" strike="noStrike" u="none">
              <a:solidFill>
                <a:srgbClr val="000000"/>
              </a:solidFill>
              <a:effectLst/>
              <a:uFillTx/>
              <a:latin typeface="Helvetica Neue"/>
            </a:endParaRPr>
          </a:p>
        </p:txBody>
      </p:sp>
      <p:sp>
        <p:nvSpPr>
          <p:cNvPr id="99"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defTabSz="584280">
              <a:lnSpc>
                <a:spcPct val="115000"/>
              </a:lnSpc>
              <a:buNone/>
              <a:tabLst>
                <a:tab algn="l" pos="0"/>
              </a:tabLst>
            </a:pPr>
            <a:r>
              <a:rPr b="0" lang="it-IT" sz="2200" strike="noStrike" u="none">
                <a:solidFill>
                  <a:srgbClr val="000000"/>
                </a:solidFill>
                <a:effectLst/>
                <a:uFillTx/>
                <a:latin typeface="Arial"/>
                <a:ea typeface="Helvetica Neue Light"/>
              </a:rPr>
              <a:t>Ricordiamo che l’utilizzo di queste disponibilità è monitorato attraverso un sistema di certificazione disciplinato dal dm 6 giugno 2024, il quale prevede che, in caso mancato raggiungimento degli obiettivi e/o LEP (livelli essenziali delle prestazioni) assegnati, scatti una procedura di commissariamento che comporta, in prima battuta, la nomina dei primi cittadini (senza oneri di finanza pubblica) e successivamente di un commissario prefettizio. </a:t>
            </a:r>
            <a:endParaRPr b="0" lang="it-IT" sz="2200" strike="noStrike" u="none">
              <a:solidFill>
                <a:srgbClr val="000000"/>
              </a:solidFill>
              <a:effectLst/>
              <a:uFillTx/>
              <a:latin typeface="Arial"/>
            </a:endParaRPr>
          </a:p>
          <a:p>
            <a:pPr indent="0" algn="just" defTabSz="584280">
              <a:lnSpc>
                <a:spcPct val="115000"/>
              </a:lnSpc>
              <a:buNone/>
              <a:tabLst>
                <a:tab algn="l" pos="0"/>
              </a:tabLst>
            </a:pPr>
            <a:endParaRPr b="0" lang="it-IT" sz="2200" strike="noStrike" u="none">
              <a:solidFill>
                <a:srgbClr val="000000"/>
              </a:solidFill>
              <a:effectLst/>
              <a:uFillTx/>
              <a:latin typeface="Arial"/>
            </a:endParaRPr>
          </a:p>
          <a:p>
            <a:pPr indent="0" algn="just" defTabSz="584280">
              <a:lnSpc>
                <a:spcPct val="115000"/>
              </a:lnSpc>
              <a:buNone/>
              <a:tabLst>
                <a:tab algn="l" pos="0"/>
              </a:tabLst>
            </a:pPr>
            <a:r>
              <a:rPr b="0" lang="it-IT" sz="2200" strike="noStrike" u="none">
                <a:solidFill>
                  <a:srgbClr val="000000"/>
                </a:solidFill>
                <a:effectLst/>
                <a:uFillTx/>
                <a:latin typeface="Arial"/>
                <a:ea typeface="Helvetica Neue Light"/>
              </a:rPr>
              <a:t>La procedura in sé non ha  valenza sanzionatoria, ma di stimolo ed accompagnamento all’adempimento. </a:t>
            </a:r>
            <a:endParaRPr b="0" lang="it-IT" sz="2200" strike="noStrike" u="none">
              <a:solidFill>
                <a:srgbClr val="000000"/>
              </a:solidFill>
              <a:effectLst/>
              <a:uFillTx/>
              <a:latin typeface="Arial"/>
            </a:endParaRPr>
          </a:p>
          <a:p>
            <a:pPr indent="0" algn="just" defTabSz="584280">
              <a:lnSpc>
                <a:spcPct val="115000"/>
              </a:lnSpc>
              <a:buNone/>
              <a:tabLst>
                <a:tab algn="l" pos="0"/>
              </a:tabLst>
            </a:pPr>
            <a:r>
              <a:rPr b="0" lang="it-IT" sz="2200" strike="noStrike" u="none">
                <a:solidFill>
                  <a:srgbClr val="000000"/>
                </a:solidFill>
                <a:effectLst/>
                <a:uFillTx/>
                <a:latin typeface="Arial"/>
                <a:ea typeface="Helvetica Neue Light"/>
              </a:rPr>
              <a:t>Va ad avere una rilevanza l’elevato numero di amministrazioni coinvolte (quasi una su due nel 2024, quando il fenomeno ha interessato circa 3600 enti), a riprova dell’elevata difficoltà di messa a terra di queste risorse, specie nelle realtà medie e piccole.</a:t>
            </a:r>
            <a:endParaRPr b="0" lang="it-IT"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0" name="Schermata 2019-10-30 alle 16.52.17.png 17" descr="Schermata 2019-10-30 alle 16.52.17.png"/>
          <p:cNvPicPr/>
          <p:nvPr/>
        </p:nvPicPr>
        <p:blipFill>
          <a:blip r:embed="rId1"/>
          <a:stretch/>
        </p:blipFill>
        <p:spPr>
          <a:xfrm>
            <a:off x="44280" y="8930160"/>
            <a:ext cx="12915720" cy="495000"/>
          </a:xfrm>
          <a:prstGeom prst="rect">
            <a:avLst/>
          </a:prstGeom>
          <a:noFill/>
          <a:ln w="12700">
            <a:noFill/>
          </a:ln>
        </p:spPr>
      </p:pic>
      <p:sp>
        <p:nvSpPr>
          <p:cNvPr id="101"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buNone/>
            </a:pPr>
            <a:r>
              <a:rPr b="1" lang="it-IT" sz="2200" strike="noStrike" u="none">
                <a:solidFill>
                  <a:srgbClr val="000000"/>
                </a:solidFill>
                <a:effectLst/>
                <a:uFillTx/>
                <a:latin typeface="Liberation Sans;Arial"/>
                <a:ea typeface="Helvetica Neue"/>
              </a:rPr>
              <a:t>RINEGOZIAZIONE DEI PRESTITI CDP DEGLI ENTI LOCALI</a:t>
            </a:r>
            <a:br>
              <a:rPr sz="2200"/>
            </a:br>
            <a:r>
              <a:rPr b="1" lang="it-IT" sz="2200" strike="noStrike" u="none">
                <a:solidFill>
                  <a:srgbClr val="000000"/>
                </a:solidFill>
                <a:effectLst/>
                <a:uFillTx/>
                <a:latin typeface="Liberation Sans;Arial"/>
                <a:ea typeface="Helvetica Neue"/>
              </a:rPr>
              <a:t>legge di bilancio (articolo 1, comma 678, della legge 199/2025)</a:t>
            </a:r>
            <a:endParaRPr b="1" lang="it-IT" sz="2200" strike="noStrike" u="none">
              <a:solidFill>
                <a:srgbClr val="000000"/>
              </a:solidFill>
              <a:effectLst/>
              <a:uFillTx/>
              <a:latin typeface="Liberation Sans;Arial"/>
            </a:endParaRPr>
          </a:p>
        </p:txBody>
      </p:sp>
      <p:sp>
        <p:nvSpPr>
          <p:cNvPr id="102"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defTabSz="584280">
              <a:lnSpc>
                <a:spcPct val="100000"/>
              </a:lnSpc>
              <a:buNone/>
              <a:tabLst>
                <a:tab algn="l" pos="0"/>
              </a:tabLst>
            </a:pPr>
            <a:r>
              <a:rPr b="0" lang="it-IT" sz="2200" strike="noStrike" u="none">
                <a:solidFill>
                  <a:srgbClr val="000000"/>
                </a:solidFill>
                <a:effectLst/>
                <a:uFillTx/>
                <a:latin typeface="Arial"/>
                <a:ea typeface="Helvetica Neue Light"/>
              </a:rPr>
              <a:t>Le adesioni all'operazione promossa dalla Cassa Depositi e Prestiti dovranno essere trasmesse entro il 9 aprile 2026. Con un avviso pubblicato sul proprio portale, la Cassa - richiamando la circolare n. 1310/2025 che disciplina le modalità dell'operazione per il 2026 - ha definito il calendario degli adempimenti per gli enti interessati a rivedere le condizioni dei propri finanziamenti. L'iniziativa ha un perimetro ampio: secondo le stime della stessa Cassa potrebbero beneficiarne oltre 5.500 enti locali. La procedura prenderà il via il 16 marzo 2026. Da quella data gli enti potranno accedere alla piattaforma dedicata della Cdp per consultare le condizioni finanziarie dei prestiti rinegoziabili. Per utilizzare il servizio sarà necessario disporre delle credenziali di accesso all'Area riservata ELPA del sito della Cassa depositi e prestiti. Gli enti che ne sono sprovvisti dovranno richiederle entro il 7 aprile 2026 tramite l'apposita funzionalità disponibile sul portale. </a:t>
            </a:r>
            <a:endParaRPr b="0" lang="it-IT" sz="2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8" name="Schermata 2019-10-30 alle 16.52.17.png" descr="Schermata 2019-10-30 alle 16.52.17.png"/>
          <p:cNvPicPr/>
          <p:nvPr/>
        </p:nvPicPr>
        <p:blipFill>
          <a:blip r:embed="rId1"/>
          <a:stretch/>
        </p:blipFill>
        <p:spPr>
          <a:xfrm>
            <a:off x="44280" y="8930160"/>
            <a:ext cx="12915720" cy="495000"/>
          </a:xfrm>
          <a:prstGeom prst="rect">
            <a:avLst/>
          </a:prstGeom>
          <a:noFill/>
          <a:ln w="12700">
            <a:noFill/>
          </a:ln>
        </p:spPr>
      </p:pic>
      <p:sp>
        <p:nvSpPr>
          <p:cNvPr id="49"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spcBef>
                <a:spcPts val="1191"/>
              </a:spcBef>
              <a:spcAft>
                <a:spcPts val="992"/>
              </a:spcAft>
              <a:buNone/>
            </a:pPr>
            <a:r>
              <a:rPr b="1" lang="it-IT" sz="2400" strike="noStrike" u="none">
                <a:solidFill>
                  <a:srgbClr val="000000"/>
                </a:solidFill>
                <a:effectLst/>
                <a:uFillTx/>
                <a:latin typeface="Arial"/>
                <a:ea typeface="Helvetica Neue"/>
              </a:rPr>
              <a:t>IL BILANCIO PLURIENNALE</a:t>
            </a:r>
            <a:br>
              <a:rPr sz="2400"/>
            </a:br>
            <a:r>
              <a:rPr b="1" lang="it-IT" sz="2200" strike="noStrike" u="none">
                <a:solidFill>
                  <a:srgbClr val="000000"/>
                </a:solidFill>
                <a:effectLst/>
                <a:uFillTx/>
                <a:latin typeface="Arial"/>
              </a:rPr>
              <a:t>ART. 171 TUEL ( Articolo abrogato dall'art. 74, comma 1, n. 20), D.lgs. 23 giugno 2011, n. 118 )</a:t>
            </a:r>
            <a:endParaRPr b="1" lang="it-IT" sz="2200" strike="noStrike" u="none">
              <a:solidFill>
                <a:srgbClr val="000000"/>
              </a:solidFill>
              <a:effectLst/>
              <a:uFillTx/>
              <a:latin typeface="Arial"/>
            </a:endParaRPr>
          </a:p>
        </p:txBody>
      </p:sp>
      <p:sp>
        <p:nvSpPr>
          <p:cNvPr id="50"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ctr" defTabSz="584280">
              <a:lnSpc>
                <a:spcPct val="100000"/>
              </a:lnSpc>
              <a:buNone/>
              <a:tabLst>
                <a:tab algn="l" pos="0"/>
              </a:tabLst>
            </a:pPr>
            <a:fld id="{9DE779E8-EA24-46DD-8E7C-999F752F0B93}" type="slidenum">
              <a:rPr b="0" lang="it-IT" sz="1600" strike="noStrike" u="none">
                <a:solidFill>
                  <a:srgbClr val="000000"/>
                </a:solidFill>
                <a:effectLst/>
                <a:uFillTx/>
                <a:latin typeface="Helvetica Neue Light"/>
                <a:ea typeface="Helvetica Neue Light"/>
              </a:rPr>
              <a:t>2</a:t>
            </a:fld>
            <a:endParaRPr b="0" lang="it-IT" sz="1600" strike="noStrike" u="none">
              <a:solidFill>
                <a:srgbClr val="000000"/>
              </a:solidFill>
              <a:effectLst/>
              <a:uFillTx/>
              <a:latin typeface="Times New Roman"/>
            </a:endParaRPr>
          </a:p>
        </p:txBody>
      </p:sp>
      <p:sp>
        <p:nvSpPr>
          <p:cNvPr id="51" name=""/>
          <p:cNvSpPr txBox="1"/>
          <p:nvPr/>
        </p:nvSpPr>
        <p:spPr>
          <a:xfrm rot="15600">
            <a:off x="677880" y="1641600"/>
            <a:ext cx="10980720" cy="6823800"/>
          </a:xfrm>
          <a:prstGeom prst="rect">
            <a:avLst/>
          </a:prstGeom>
          <a:noFill/>
          <a:ln w="0">
            <a:noFill/>
          </a:ln>
        </p:spPr>
        <p:txBody>
          <a:bodyPr lIns="90000" rIns="90000" tIns="45000" bIns="45000" anchor="t" anchorCtr="1">
            <a:spAutoFit/>
          </a:bodyPr>
          <a:p>
            <a:pPr algn="ctr">
              <a:spcBef>
                <a:spcPts val="1191"/>
              </a:spcBef>
              <a:spcAft>
                <a:spcPts val="992"/>
              </a:spcAft>
            </a:pPr>
            <a:endParaRPr b="0" lang="it-IT" sz="2200" strike="noStrike" u="none">
              <a:solidFill>
                <a:srgbClr val="000000"/>
              </a:solidFill>
              <a:effectLst/>
              <a:uFillTx/>
              <a:latin typeface="Arial"/>
            </a:endParaRPr>
          </a:p>
          <a:p>
            <a:pPr algn="just">
              <a:spcBef>
                <a:spcPts val="1191"/>
              </a:spcBef>
              <a:spcAft>
                <a:spcPts val="992"/>
              </a:spcAft>
            </a:pPr>
            <a:r>
              <a:rPr b="0" lang="it-IT" sz="2200" strike="noStrike" u="none">
                <a:solidFill>
                  <a:srgbClr val="000000"/>
                </a:solidFill>
                <a:effectLst/>
                <a:uFillTx/>
                <a:latin typeface="Arial"/>
              </a:rPr>
              <a:t>1. Gli enti locali allegano al bilancio annuale di previsione un bilancio pluriennale di competenza, di durata pari a quello della regione di appartenenza e comunque non inferiore a tre anni con osservanza dei principi del bilancio di cui all'articolo 162, escluso il principio dell'annualità. </a:t>
            </a:r>
            <a:endParaRPr b="0" lang="it-IT" sz="2200" strike="noStrike" u="none">
              <a:solidFill>
                <a:srgbClr val="000000"/>
              </a:solidFill>
              <a:effectLst/>
              <a:uFillTx/>
              <a:latin typeface="Arial"/>
            </a:endParaRPr>
          </a:p>
          <a:p>
            <a:pPr algn="just">
              <a:spcBef>
                <a:spcPts val="1191"/>
              </a:spcBef>
              <a:spcAft>
                <a:spcPts val="992"/>
              </a:spcAft>
            </a:pPr>
            <a:r>
              <a:rPr b="0" lang="it-IT" sz="2200" strike="noStrike" u="none">
                <a:solidFill>
                  <a:srgbClr val="000000"/>
                </a:solidFill>
                <a:effectLst/>
                <a:uFillTx/>
                <a:latin typeface="Arial"/>
              </a:rPr>
              <a:t>2. Il bilancio pluriennale comprende il quadro dei mezzi finanziari che si prevede di destinare per ciascuno degli anni considerati sia alla copertura di spese correnti che al finanziamento delle spese di investimento, con indicazione, per queste ultime, della capacità di ricorso alle fonti di finanziamento. </a:t>
            </a:r>
            <a:endParaRPr b="0" lang="it-IT" sz="2200" strike="noStrike" u="none">
              <a:solidFill>
                <a:srgbClr val="000000"/>
              </a:solidFill>
              <a:effectLst/>
              <a:uFillTx/>
              <a:latin typeface="Arial"/>
            </a:endParaRPr>
          </a:p>
          <a:p>
            <a:pPr algn="just">
              <a:spcBef>
                <a:spcPts val="1191"/>
              </a:spcBef>
              <a:spcAft>
                <a:spcPts val="992"/>
              </a:spcAft>
            </a:pPr>
            <a:r>
              <a:rPr b="0" lang="it-IT" sz="2200" strike="noStrike" u="none">
                <a:solidFill>
                  <a:srgbClr val="000000"/>
                </a:solidFill>
                <a:effectLst/>
                <a:uFillTx/>
                <a:latin typeface="Arial"/>
              </a:rPr>
              <a:t>3. Il bilancio pluriennale per la parte di spesa è redatto per programmi, titoli, servizi ed interventi, ed indica per ciascuno l'ammontare delle spese correnti di gestione consolidate e di sviluppo, anche derivanti dall'attuazione degli investimenti, nonché le spese di investimento ad esso destinate, distintamente per ognuno degli anni considerati. </a:t>
            </a:r>
            <a:endParaRPr b="0" lang="it-IT" sz="2200" strike="noStrike" u="none">
              <a:solidFill>
                <a:srgbClr val="000000"/>
              </a:solidFill>
              <a:effectLst/>
              <a:uFillTx/>
              <a:latin typeface="Arial"/>
            </a:endParaRPr>
          </a:p>
          <a:p>
            <a:pPr algn="just">
              <a:spcBef>
                <a:spcPts val="1191"/>
              </a:spcBef>
              <a:spcAft>
                <a:spcPts val="992"/>
              </a:spcAft>
            </a:pPr>
            <a:r>
              <a:rPr b="0" lang="it-IT" sz="2200" strike="noStrike" u="none">
                <a:solidFill>
                  <a:srgbClr val="000000"/>
                </a:solidFill>
                <a:effectLst/>
                <a:uFillTx/>
                <a:latin typeface="Arial"/>
              </a:rPr>
              <a:t>4. Gli stanziamenti previsti nel bilancio pluriennale, che per il primo anno coincidono con quelli del bilancio annuale di competenza, hanno carattere autorizzatorio, costituendo limite agli impegni di spesa, e sono aggiornati annualmente in sede di approvazione dei bilancio di previsione. </a:t>
            </a:r>
            <a:endParaRPr b="0" lang="it-IT"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3" name="Schermata 2019-10-30 alle 16.52.17.png 18" descr="Schermata 2019-10-30 alle 16.52.17.png"/>
          <p:cNvPicPr/>
          <p:nvPr/>
        </p:nvPicPr>
        <p:blipFill>
          <a:blip r:embed="rId1"/>
          <a:stretch/>
        </p:blipFill>
        <p:spPr>
          <a:xfrm>
            <a:off x="44280" y="8930160"/>
            <a:ext cx="12915720" cy="495000"/>
          </a:xfrm>
          <a:prstGeom prst="rect">
            <a:avLst/>
          </a:prstGeom>
          <a:noFill/>
          <a:ln w="12700">
            <a:noFill/>
          </a:ln>
        </p:spPr>
      </p:pic>
      <p:sp>
        <p:nvSpPr>
          <p:cNvPr id="104"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buNone/>
            </a:pPr>
            <a:r>
              <a:rPr b="1" lang="it-IT" sz="2400" strike="noStrike" u="none">
                <a:solidFill>
                  <a:srgbClr val="000000"/>
                </a:solidFill>
                <a:effectLst/>
                <a:uFillTx/>
                <a:latin typeface="Liberation Sans;Arial"/>
                <a:ea typeface="Helvetica Neue"/>
              </a:rPr>
              <a:t>RINEGOZIAZIONE DEI PRESTITI CDP DEGLI ENTI LOCALI </a:t>
            </a:r>
            <a:br>
              <a:rPr sz="2200"/>
            </a:br>
            <a:r>
              <a:rPr b="1" lang="it-IT" sz="2200" strike="noStrike" u="none">
                <a:solidFill>
                  <a:srgbClr val="000000"/>
                </a:solidFill>
                <a:effectLst/>
                <a:uFillTx/>
                <a:latin typeface="Liberation Sans;Arial"/>
                <a:ea typeface="Helvetica Neue"/>
              </a:rPr>
              <a:t>legge di bilancio (articolo 1, comma 678, della legge 199/2025)</a:t>
            </a:r>
            <a:endParaRPr b="0" lang="it-IT" sz="2200" strike="noStrike" u="none">
              <a:solidFill>
                <a:srgbClr val="000000"/>
              </a:solidFill>
              <a:effectLst/>
              <a:uFillTx/>
              <a:latin typeface="Helvetica Neue"/>
            </a:endParaRPr>
          </a:p>
        </p:txBody>
      </p:sp>
      <p:sp>
        <p:nvSpPr>
          <p:cNvPr id="105"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defTabSz="584280">
              <a:lnSpc>
                <a:spcPct val="100000"/>
              </a:lnSpc>
              <a:buNone/>
              <a:tabLst>
                <a:tab algn="l" pos="0"/>
              </a:tabLst>
            </a:pPr>
            <a:r>
              <a:rPr b="0" lang="it-IT" sz="2200" strike="noStrike" u="none">
                <a:solidFill>
                  <a:srgbClr val="000000"/>
                </a:solidFill>
                <a:effectLst/>
                <a:uFillTx/>
                <a:latin typeface="Arial"/>
                <a:ea typeface="Helvetica Neue Light"/>
              </a:rPr>
              <a:t>La possibilità di procedere alla rinegoziazione anche nel 2026 è stata prevista dalla legge di bilancio (articolo 1, comma 678, della legge 199/2025), che consente agli enti territoriali di rinegoziare o sospendere la quota capitale dei mutui e delle altre forme di prestito contratti con banche, intermediari finanziari e con la stessa Cassa depositi e prestiti. Entro giovedì 9 aprile 2026 gli enti dovranno confermare l'adesione tramite la piattaforma Cdp, indicando l'elenco dei prestiti da rinegoziare. Il passaggio successivo riguarda l'invio della documentazione contrattuale. Entro il 16 aprile 2026 dovrà essere trasmesso alla Cassa il materiale necessario al perfezionamento dell'operazione, generato direttamente dalla piattaforma, inclusa la delegazione di pagamento in formato digitale. Per la consegna della delegazione di pagamento è previsto un ulteriore termine: entro il 24 aprile 2026 dovrà arrivare alla Cdp l'originale cartaceo nel caso di notifica a mano al tesoriere. Il documento potrà essere inviato tramite raccomandata, corriere oppure consegnato a mano. Ai fini del rispetto della scadenza farà fede la data di ricezione da parte della Cassa. Il 30 aprile 2026 rappresenta infine il termine ultimo per il perfezionamento dei contratti: entro questa data la Cassa depositi e prestiti procederà all'accettazione delle proposte contrattuali irrevocabili di rinegoziazione trasmesse dagli enti locali.</a:t>
            </a:r>
            <a:endParaRPr b="0" lang="it-IT" sz="2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6" name="Schermata 2019-10-30 alle 16.52.17.png 11" descr="Schermata 2019-10-30 alle 16.52.17.png"/>
          <p:cNvPicPr/>
          <p:nvPr/>
        </p:nvPicPr>
        <p:blipFill>
          <a:blip r:embed="rId1"/>
          <a:stretch/>
        </p:blipFill>
        <p:spPr>
          <a:xfrm>
            <a:off x="44280" y="8930160"/>
            <a:ext cx="12915720" cy="495000"/>
          </a:xfrm>
          <a:prstGeom prst="rect">
            <a:avLst/>
          </a:prstGeom>
          <a:noFill/>
          <a:ln w="12700">
            <a:noFill/>
          </a:ln>
        </p:spPr>
      </p:pic>
      <p:sp>
        <p:nvSpPr>
          <p:cNvPr id="107"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buNone/>
            </a:pPr>
            <a:r>
              <a:rPr b="1" lang="it-IT" sz="2400" strike="noStrike" u="none">
                <a:solidFill>
                  <a:srgbClr val="000000"/>
                </a:solidFill>
                <a:effectLst/>
                <a:uFillTx/>
                <a:latin typeface="Helvetica Neue"/>
              </a:rPr>
              <a:t>RENDICONTO BDAP – SPERIMENTAZIONE ESTESA</a:t>
            </a:r>
            <a:endParaRPr b="1" lang="it-IT" sz="2400" strike="noStrike" u="none">
              <a:solidFill>
                <a:srgbClr val="000000"/>
              </a:solidFill>
              <a:effectLst/>
              <a:uFillTx/>
              <a:latin typeface="Helvetica Neue"/>
            </a:endParaRPr>
          </a:p>
        </p:txBody>
      </p:sp>
      <p:sp>
        <p:nvSpPr>
          <p:cNvPr id="108"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defTabSz="584280">
              <a:lnSpc>
                <a:spcPct val="100000"/>
              </a:lnSpc>
              <a:buNone/>
              <a:tabLst>
                <a:tab algn="l" pos="0"/>
              </a:tabLst>
            </a:pPr>
            <a:r>
              <a:rPr b="0" lang="it-IT" sz="2200" strike="noStrike" u="none">
                <a:solidFill>
                  <a:srgbClr val="000000"/>
                </a:solidFill>
                <a:effectLst/>
                <a:uFillTx/>
                <a:latin typeface="Arial"/>
                <a:ea typeface="Helvetica Neue Light"/>
              </a:rPr>
              <a:t>A partire dal prossimo bilancio consuntivo (annualità 2025) gli enti potranno ottenere dalla Banca dati amministrazioni pubbliche il documento da sottoporre all'approvazione del consiglio. La nuova procedura, sperimentata nel biennio 2023-2024 da 23 enti, può essere fruita su base volontaria, in quanto al momento si configura come "modalità facoltativa". Si delinea, così sempre di più, da parte del Mef (e della Ragioneria dello Stato che gestisce dal 2010 la BDAP) l'idea di trasformare la piattaforma da semplice archivio a strumento attivo di validazione. La procedura garantisce, infatti, la piena corrispondenza tra il documento contabile approvato dagli organi competenti dell'ente e quello acquisito dalla BDAP, oltre che la piena aderenza degli elaborati contabili ai dettami del legislatore e quindi una riduzione delle incongruenze contabili anticipando il controllo e la certificazione del documento contabile da parte dell'organo di revisione. Questi ultimi, quindi, potranno dirottare l'attenzione sull'analisi piuttosto che sulla verifica tecnica dei dati inseriti.</a:t>
            </a:r>
            <a:endParaRPr b="0" lang="it-IT" sz="2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9" name="Schermata 2019-10-30 alle 16.52.17.png 19" descr="Schermata 2019-10-30 alle 16.52.17.png"/>
          <p:cNvPicPr/>
          <p:nvPr/>
        </p:nvPicPr>
        <p:blipFill>
          <a:blip r:embed="rId1"/>
          <a:stretch/>
        </p:blipFill>
        <p:spPr>
          <a:xfrm>
            <a:off x="44280" y="8930160"/>
            <a:ext cx="12915720" cy="495000"/>
          </a:xfrm>
          <a:prstGeom prst="rect">
            <a:avLst/>
          </a:prstGeom>
          <a:noFill/>
          <a:ln w="12700">
            <a:noFill/>
          </a:ln>
        </p:spPr>
      </p:pic>
      <p:sp>
        <p:nvSpPr>
          <p:cNvPr id="110"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buNone/>
            </a:pPr>
            <a:r>
              <a:rPr b="1" lang="it-IT" sz="2400" strike="noStrike" u="none">
                <a:solidFill>
                  <a:srgbClr val="000000"/>
                </a:solidFill>
                <a:effectLst/>
                <a:uFillTx/>
                <a:latin typeface="Helvetica Neue"/>
              </a:rPr>
              <a:t>RENDICONTO BDAP – SPERIMENTAZIONE ESTESA</a:t>
            </a:r>
            <a:endParaRPr b="1" lang="it-IT" sz="2400" strike="noStrike" u="none">
              <a:solidFill>
                <a:srgbClr val="000000"/>
              </a:solidFill>
              <a:effectLst/>
              <a:uFillTx/>
              <a:latin typeface="Helvetica Neue"/>
            </a:endParaRPr>
          </a:p>
        </p:txBody>
      </p:sp>
      <p:sp>
        <p:nvSpPr>
          <p:cNvPr id="111"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defTabSz="584280">
              <a:lnSpc>
                <a:spcPct val="100000"/>
              </a:lnSpc>
              <a:buNone/>
              <a:tabLst>
                <a:tab algn="l" pos="0"/>
              </a:tabLst>
            </a:pPr>
            <a:r>
              <a:rPr b="0" lang="it-IT" sz="2200" strike="noStrike" u="none">
                <a:solidFill>
                  <a:srgbClr val="000000"/>
                </a:solidFill>
                <a:effectLst/>
                <a:uFillTx/>
                <a:latin typeface="Arial"/>
                <a:ea typeface="Helvetica Neue Light"/>
              </a:rPr>
              <a:t>A supporto della fruizione della nuova procedura sono state predisposte e pubblicate sul sito istituzionale della BDAP apposite linee guida. Possono avvalersi della nuova procedura BDAP, per l'invio del rendi-conto 2025, le regioni e le province autonome di Trento e Bolzano, le città metropolitane, le province ed i comuni. L'adesione alla nuova procedura avviene attraverso una nuova funzione denominata "Utilizzo PDF per approvazione Rendiconto". Tale funzione consente di dichiarare da quale esercizio intende approvare il rendiconto. Il sistema non consente la registrazione se risulta già trasmessa e acquisita dalla BDAP una versione del rendiconto approvata. L'ente, in ogni caso, potrà dichiarare che intende avvalersi del documento generato dalla BDAP per l'approvazione negli esercizi successivi e sempre rispettando il corretto iter previsto duplice indicazione espressa della certificazione dei controlli BDAP superati. Espletate le diverse fasi si produce un file formato PDF che reca nella copertina e nel piè di pagina le informazioni anagrafiche dell'ente, sempre modificabili e integrabili, e un'indicazione sul grado di superamento dei controlli BDAP.</a:t>
            </a:r>
            <a:endParaRPr b="0" lang="it-IT" sz="2200" strike="noStrike" u="none">
              <a:solidFill>
                <a:srgbClr val="000000"/>
              </a:solidFill>
              <a:effectLst/>
              <a:uFillTx/>
              <a:latin typeface="Times New Roman"/>
            </a:endParaRPr>
          </a:p>
          <a:p>
            <a:pPr indent="0" algn="just" defTabSz="584280">
              <a:lnSpc>
                <a:spcPct val="100000"/>
              </a:lnSpc>
              <a:buNone/>
              <a:tabLst>
                <a:tab algn="l" pos="0"/>
              </a:tabLst>
            </a:pPr>
            <a:endParaRPr b="0" lang="it-IT" sz="2200" strike="noStrike" u="none">
              <a:solidFill>
                <a:srgbClr val="000000"/>
              </a:solidFill>
              <a:effectLst/>
              <a:uFillTx/>
              <a:latin typeface="Times New Roman"/>
            </a:endParaRPr>
          </a:p>
          <a:p>
            <a:pPr indent="0" algn="just">
              <a:buNone/>
            </a:pPr>
            <a:r>
              <a:rPr b="0" lang="it-IT" sz="2200" strike="noStrike" u="none">
                <a:solidFill>
                  <a:srgbClr val="000000"/>
                </a:solidFill>
                <a:effectLst/>
                <a:uFillTx/>
                <a:latin typeface="Arial"/>
                <a:ea typeface="Helvetica Neue Light"/>
              </a:rPr>
              <a:t>Per ottenere l'indicazione di superamento di tutti i controlli, l'ente dovrà trasmettere prima i dati contabili analitici (DCA) e successivamente lo schema di rendiconto, così da consentire la verifica di coerenza tra i due livelli informativi.</a:t>
            </a:r>
            <a:endParaRPr b="0" lang="it-IT" sz="2200" strike="noStrike" u="none">
              <a:solidFill>
                <a:srgbClr val="729fcf"/>
              </a:solidFill>
              <a:effectLst/>
              <a:uFillTx/>
              <a:latin typeface="Liberation Sans;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2" name="Schermata 2019-10-30 alle 16.52.17.png 31" descr="Schermata 2019-10-30 alle 16.52.17.png"/>
          <p:cNvPicPr/>
          <p:nvPr/>
        </p:nvPicPr>
        <p:blipFill>
          <a:blip r:embed="rId1"/>
          <a:stretch/>
        </p:blipFill>
        <p:spPr>
          <a:xfrm>
            <a:off x="44280" y="8930160"/>
            <a:ext cx="12915720" cy="495000"/>
          </a:xfrm>
          <a:prstGeom prst="rect">
            <a:avLst/>
          </a:prstGeom>
          <a:noFill/>
          <a:ln w="12700">
            <a:noFill/>
          </a:ln>
        </p:spPr>
      </p:pic>
      <p:sp>
        <p:nvSpPr>
          <p:cNvPr id="113"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buNone/>
            </a:pPr>
            <a:r>
              <a:rPr b="1" lang="it-IT" sz="2400" strike="noStrike" u="none">
                <a:solidFill>
                  <a:srgbClr val="000000"/>
                </a:solidFill>
                <a:effectLst/>
                <a:uFillTx/>
                <a:latin typeface="Arial"/>
              </a:rPr>
              <a:t>RESIDUI NON SPESI DELLE RISORSE STABILI</a:t>
            </a:r>
            <a:br>
              <a:rPr sz="2400"/>
            </a:br>
            <a:r>
              <a:rPr b="1" lang="it-IT" sz="2400" strike="noStrike" u="none">
                <a:solidFill>
                  <a:srgbClr val="000000"/>
                </a:solidFill>
                <a:effectLst/>
                <a:uFillTx/>
                <a:latin typeface="Arial"/>
              </a:rPr>
              <a:t>P</a:t>
            </a:r>
            <a:r>
              <a:rPr b="1" lang="it-IT" sz="2200" strike="noStrike" u="none">
                <a:solidFill>
                  <a:srgbClr val="111111"/>
                </a:solidFill>
                <a:effectLst/>
                <a:uFillTx/>
                <a:latin typeface="Arial"/>
              </a:rPr>
              <a:t>arere Aran 35353/2025 vs CCNL</a:t>
            </a:r>
            <a:endParaRPr b="1" lang="it-IT" sz="2200" strike="noStrike" u="none">
              <a:solidFill>
                <a:srgbClr val="000000"/>
              </a:solidFill>
              <a:effectLst/>
              <a:uFillTx/>
              <a:latin typeface="Arial"/>
            </a:endParaRPr>
          </a:p>
        </p:txBody>
      </p:sp>
      <p:sp>
        <p:nvSpPr>
          <p:cNvPr id="114"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a:lnSpc>
                <a:spcPct val="115000"/>
              </a:lnSpc>
              <a:buNone/>
            </a:pPr>
            <a:r>
              <a:rPr b="0" lang="it-IT" sz="2200" strike="noStrike" u="none">
                <a:solidFill>
                  <a:srgbClr val="111111"/>
                </a:solidFill>
                <a:effectLst/>
                <a:uFillTx/>
                <a:latin typeface="Liberation Sans;Arial"/>
                <a:ea typeface="Helvetica Neue Light"/>
              </a:rPr>
              <a:t>L’articolo 80, comma 1, ultimo periodo, del Ccnl 16.11.2022 stabilisce in modo inequivoco la disciplina specifica dell’utilizzo annuale delle risorse decentrate: “</a:t>
            </a:r>
            <a:r>
              <a:rPr b="0" i="1" lang="it-IT" sz="2200" strike="noStrike" u="none">
                <a:solidFill>
                  <a:srgbClr val="111111"/>
                </a:solidFill>
                <a:effectLst/>
                <a:uFillTx/>
                <a:latin typeface="Liberation Sans;Arial"/>
                <a:ea typeface="Helvetica Neue Light"/>
              </a:rPr>
              <a:t>Sono infine rese disponibili eventuali risorse residue di cui all’art. 79, comma 1 non integralmente utilizzate in anni precedenti, nel rispetto delle disposizioni in materia contabile</a:t>
            </a:r>
            <a:r>
              <a:rPr b="0" lang="it-IT" sz="2200" strike="noStrike" u="none">
                <a:solidFill>
                  <a:srgbClr val="111111"/>
                </a:solidFill>
                <a:effectLst/>
                <a:uFillTx/>
                <a:latin typeface="Liberation Sans;Arial"/>
                <a:ea typeface="Helvetica Neue Light"/>
              </a:rPr>
              <a:t>”.</a:t>
            </a:r>
            <a:endParaRPr b="0" lang="it-IT" sz="2200" strike="noStrike" u="none">
              <a:solidFill>
                <a:srgbClr val="111111"/>
              </a:solidFill>
              <a:effectLst/>
              <a:uFillTx/>
              <a:latin typeface="Liberation Sans;Arial"/>
            </a:endParaRPr>
          </a:p>
          <a:p>
            <a:pPr indent="0" algn="just">
              <a:lnSpc>
                <a:spcPct val="115000"/>
              </a:lnSpc>
              <a:buNone/>
            </a:pPr>
            <a:endParaRPr b="0" lang="it-IT" sz="2200" strike="noStrike" u="none">
              <a:solidFill>
                <a:srgbClr val="111111"/>
              </a:solidFill>
              <a:effectLst/>
              <a:uFillTx/>
              <a:latin typeface="Liberation Sans;Arial"/>
            </a:endParaRPr>
          </a:p>
          <a:p>
            <a:pPr indent="0" algn="just">
              <a:lnSpc>
                <a:spcPct val="115000"/>
              </a:lnSpc>
              <a:spcAft>
                <a:spcPts val="1236"/>
              </a:spcAft>
              <a:buNone/>
            </a:pPr>
            <a:r>
              <a:rPr b="0" lang="it-IT" sz="2200" strike="noStrike" u="none">
                <a:solidFill>
                  <a:srgbClr val="111111"/>
                </a:solidFill>
                <a:effectLst/>
                <a:uFillTx/>
                <a:latin typeface="Liberation Sans;Arial"/>
                <a:ea typeface="Helvetica Neue Light"/>
              </a:rPr>
              <a:t>Il parere dell’Aran 35353 del 2025 secondo cui la contrattazione decentrata può stabilire di incrementare nell’anno in corso le risorse destinate a risultato se non interamente spesa la parte stabile.</a:t>
            </a:r>
            <a:endParaRPr b="0" lang="it-IT" sz="2200" strike="noStrike" u="none">
              <a:solidFill>
                <a:srgbClr val="111111"/>
              </a:solidFill>
              <a:effectLst/>
              <a:uFillTx/>
              <a:latin typeface="Liberation Sans;Arial"/>
            </a:endParaRPr>
          </a:p>
          <a:p>
            <a:pPr indent="0">
              <a:lnSpc>
                <a:spcPct val="115000"/>
              </a:lnSpc>
              <a:spcAft>
                <a:spcPts val="1236"/>
              </a:spcAft>
              <a:buNone/>
            </a:pPr>
            <a:endParaRPr b="0" lang="it-IT" sz="2200" strike="noStrike" u="none">
              <a:solidFill>
                <a:srgbClr val="111111"/>
              </a:solidFill>
              <a:effectLst/>
              <a:uFillTx/>
              <a:latin typeface="Liberation Sans;Arial"/>
            </a:endParaRPr>
          </a:p>
          <a:p>
            <a:pPr indent="0">
              <a:lnSpc>
                <a:spcPct val="115000"/>
              </a:lnSpc>
              <a:spcAft>
                <a:spcPts val="1236"/>
              </a:spcAft>
              <a:buNone/>
            </a:pPr>
            <a:endParaRPr b="0" lang="it-IT" sz="2200" strike="noStrike" u="none">
              <a:solidFill>
                <a:srgbClr val="111111"/>
              </a:solidFill>
              <a:effectLst/>
              <a:uFillTx/>
              <a:latin typeface="Liberation Sans;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5" name="Schermata 2019-10-30 alle 16.52.17.png 30" descr="Schermata 2019-10-30 alle 16.52.17.png"/>
          <p:cNvPicPr/>
          <p:nvPr/>
        </p:nvPicPr>
        <p:blipFill>
          <a:blip r:embed="rId1"/>
          <a:stretch/>
        </p:blipFill>
        <p:spPr>
          <a:xfrm>
            <a:off x="44280" y="8930160"/>
            <a:ext cx="12915720" cy="495000"/>
          </a:xfrm>
          <a:prstGeom prst="rect">
            <a:avLst/>
          </a:prstGeom>
          <a:noFill/>
          <a:ln w="12700">
            <a:noFill/>
          </a:ln>
        </p:spPr>
      </p:pic>
      <p:sp>
        <p:nvSpPr>
          <p:cNvPr id="116"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buNone/>
            </a:pPr>
            <a:r>
              <a:rPr b="1" lang="it-IT" sz="2400" strike="noStrike" u="none">
                <a:solidFill>
                  <a:srgbClr val="000000"/>
                </a:solidFill>
                <a:effectLst/>
                <a:uFillTx/>
                <a:latin typeface="Helvetica Neue"/>
              </a:rPr>
              <a:t>FPV – FONDO PLURIENNALE VINCOLATO</a:t>
            </a:r>
            <a:endParaRPr b="1" lang="it-IT" sz="2400" strike="noStrike" u="none">
              <a:solidFill>
                <a:srgbClr val="000000"/>
              </a:solidFill>
              <a:effectLst/>
              <a:uFillTx/>
              <a:latin typeface="Helvetica Neue"/>
            </a:endParaRPr>
          </a:p>
        </p:txBody>
      </p:sp>
      <p:sp>
        <p:nvSpPr>
          <p:cNvPr id="117" name="PlaceHolder 2"/>
          <p:cNvSpPr>
            <a:spLocks noGrp="1"/>
          </p:cNvSpPr>
          <p:nvPr>
            <p:ph/>
          </p:nvPr>
        </p:nvSpPr>
        <p:spPr>
          <a:xfrm>
            <a:off x="540000" y="1620000"/>
            <a:ext cx="11813760" cy="7200000"/>
          </a:xfrm>
          <a:prstGeom prst="rect">
            <a:avLst/>
          </a:prstGeom>
          <a:noFill/>
          <a:ln w="0">
            <a:noFill/>
          </a:ln>
        </p:spPr>
        <p:txBody>
          <a:bodyPr lIns="0" rIns="0" tIns="0" bIns="0" anchor="t">
            <a:normAutofit fontScale="92500" lnSpcReduction="9999"/>
          </a:bodyPr>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Il Fondo Pluriennale Vincolato è un saldo finanziario, costituito da risorse già accertate destinate al finanziamento di obbligazioni passive dell’ente già impegnate, ma esigibili in esercizi successivi a quello in cui è accertata l’entrata.</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Trattasi di un saldo finanziario che garantisce la copertura di spese imputate agli esercizi successivi a quello in corso, che nasce dall’esigenza di applicare il principio della competenza finanziaria di cui all’allegato 1, e rendere evidente la distanza temporale intercorrente tra l’acquisizione dei finanziamenti e l’effettivo impiego di tali risorse.</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Il Fondo Pluriennale Vincolato è formato solo da entrate correnti vincolate e da entrate destinate al finanziamento di investimenti, accertate e imputate agli esercizi precedenti a quelli di imputazione delle relative spese. Prescinde dalla natura vincolata o destinata delle entrate che lo alimentano, il fondo pluriennale vincolato costituito:</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in occasione del riaccertamento ordinario dei residui al fine di consentire la reimputazione di un impegno che, a seguito di eventi verificatisi successivamente alla registrazione, risulta non più esigibile nell’esercizio cui il rendiconto si riferisce</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in occasione del riaccertamento straordinario dei residui, effettuata per adeguare lo stock dei residui attivi e passivi degli esercizi precedenti alla nuova configurazione del principio contabile generale della competenza finanziaria.</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Il fondo riguarda prevalentemente le spese in conto capitale ma può essere destinato a garantire la copertura di spese correnti, ad esempio per quelle impegnate a fronte di entrate derivanti da trasferimenti correnti vincolati, esigibili in esercizi precedenti a quelli in cui è esigibile la corrispondente spesa.</a:t>
            </a:r>
            <a:endParaRPr b="0" lang="it-IT" sz="2200" strike="noStrike" u="none">
              <a:solidFill>
                <a:srgbClr val="000000"/>
              </a:solidFill>
              <a:effectLst/>
              <a:uFillTx/>
              <a:latin typeface="Times New Roman"/>
            </a:endParaRPr>
          </a:p>
          <a:p>
            <a:pPr indent="0" defTabSz="584280">
              <a:lnSpc>
                <a:spcPct val="100000"/>
              </a:lnSpc>
              <a:spcBef>
                <a:spcPts val="1191"/>
              </a:spcBef>
              <a:spcAft>
                <a:spcPts val="992"/>
              </a:spcAft>
              <a:buNone/>
              <a:tabLst>
                <a:tab algn="l" pos="0"/>
              </a:tabLst>
            </a:pPr>
            <a:endParaRPr b="0" lang="it-IT"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8" name="Schermata 2019-10-30 alle 16.52.17.png 29" descr="Schermata 2019-10-30 alle 16.52.17.png"/>
          <p:cNvPicPr/>
          <p:nvPr/>
        </p:nvPicPr>
        <p:blipFill>
          <a:blip r:embed="rId1"/>
          <a:stretch/>
        </p:blipFill>
        <p:spPr>
          <a:xfrm>
            <a:off x="44280" y="8930160"/>
            <a:ext cx="12915720" cy="495000"/>
          </a:xfrm>
          <a:prstGeom prst="rect">
            <a:avLst/>
          </a:prstGeom>
          <a:noFill/>
          <a:ln w="12700">
            <a:noFill/>
          </a:ln>
        </p:spPr>
      </p:pic>
      <p:sp>
        <p:nvSpPr>
          <p:cNvPr id="119"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buNone/>
            </a:pPr>
            <a:r>
              <a:rPr b="1" lang="it-IT" sz="2400" strike="noStrike" u="none">
                <a:solidFill>
                  <a:srgbClr val="000000"/>
                </a:solidFill>
                <a:effectLst/>
                <a:uFillTx/>
                <a:latin typeface="Helvetica Neue"/>
              </a:rPr>
              <a:t>FPV – FONDO PLURIENNALE VINCOLATO</a:t>
            </a:r>
            <a:endParaRPr b="1" lang="it-IT" sz="2400" strike="noStrike" u="none">
              <a:solidFill>
                <a:srgbClr val="000000"/>
              </a:solidFill>
              <a:effectLst/>
              <a:uFillTx/>
              <a:latin typeface="Helvetica Neue"/>
            </a:endParaRPr>
          </a:p>
        </p:txBody>
      </p:sp>
      <p:sp>
        <p:nvSpPr>
          <p:cNvPr id="120" name="PlaceHolder 2"/>
          <p:cNvSpPr>
            <a:spLocks noGrp="1"/>
          </p:cNvSpPr>
          <p:nvPr>
            <p:ph/>
          </p:nvPr>
        </p:nvSpPr>
        <p:spPr>
          <a:xfrm>
            <a:off x="650160" y="1620000"/>
            <a:ext cx="11703600" cy="7020000"/>
          </a:xfrm>
          <a:prstGeom prst="rect">
            <a:avLst/>
          </a:prstGeom>
          <a:noFill/>
          <a:ln w="0">
            <a:noFill/>
          </a:ln>
        </p:spPr>
        <p:txBody>
          <a:bodyPr lIns="0" rIns="0" tIns="0" bIns="0" anchor="t">
            <a:normAutofit fontScale="92500" lnSpcReduction="9999"/>
          </a:bodyPr>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Il fondo pluriennale risulta immediatamente utilizzabile, a seguito dell’accertamento delle entrate che lo finanziano, ed è possibile procedere all’impegno delle spese esigibili nell’esercizio in corso (la cui copertura è costituita dalle entrate accertate nel medesimo esercizio finanziario), e all’impegno delle spese esigibili negli esercizi successivi (la cui copertura è effettuata dal fondo).</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In altre parole, il principio della competenza potenziata prevede che il “fondo pluriennale vincolato” sia uno strumento di rappresentazione della programmazione e previsione delle spese pubbliche territoriali, sia correnti sia di investimento, che evidenzi con trasparenza e attendibilità il procedimento di impiego delle risorse acquisite dall’ente che richiedono un periodo di tempo ultrannuale per il loro effettivo impiego ed utilizzo per le finalità programmate e previste. In particolare, la programmazione e la previsione delle opere pubbliche è fondata sul Programma triennale delle opere pubbliche e relativo elenco annuale di cui alla vigente normativa che prevedono, tra l’altro, la formulazione del cronoprogramma (previsione dei SAL) relativo agli interventi di investimento programmati.</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In fase di previsione il fondo pluriennale vincolato stanziato tra le spese è costituito da due componenti logicamente distinte:</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1) la quota di risorse accertate negli esercizi precedenti che costituiscono la copertura di spese già impegnate negli esercizi precedenti a quello cui si riferisce il bilancio e imputate agli esercizi successivi;</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2) le risorse che si prevede di accertare nel corso dell’esercizio, destinate a costituire la copertura di spese che si prevede di impegnare nel corso dell’esercizio cui si riferisce il bilancio, con imputazione agli esercizi successivi.</a:t>
            </a:r>
            <a:endParaRPr b="0" lang="it-IT" sz="2200" strike="noStrike" u="none">
              <a:solidFill>
                <a:srgbClr val="000000"/>
              </a:solidFill>
              <a:effectLst/>
              <a:uFillTx/>
              <a:latin typeface="Times New Roman"/>
            </a:endParaRPr>
          </a:p>
          <a:p>
            <a:pPr indent="0" defTabSz="584280">
              <a:lnSpc>
                <a:spcPct val="100000"/>
              </a:lnSpc>
              <a:spcBef>
                <a:spcPts val="1191"/>
              </a:spcBef>
              <a:spcAft>
                <a:spcPts val="992"/>
              </a:spcAft>
              <a:buNone/>
              <a:tabLst>
                <a:tab algn="l" pos="0"/>
              </a:tabLst>
            </a:pPr>
            <a:endParaRPr b="0" lang="it-IT"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1" name="Schermata 2019-10-30 alle 16.52.17.png 28" descr="Schermata 2019-10-30 alle 16.52.17.png"/>
          <p:cNvPicPr/>
          <p:nvPr/>
        </p:nvPicPr>
        <p:blipFill>
          <a:blip r:embed="rId1"/>
          <a:stretch/>
        </p:blipFill>
        <p:spPr>
          <a:xfrm>
            <a:off x="44280" y="8930160"/>
            <a:ext cx="12915720" cy="495000"/>
          </a:xfrm>
          <a:prstGeom prst="rect">
            <a:avLst/>
          </a:prstGeom>
          <a:noFill/>
          <a:ln w="12700">
            <a:noFill/>
          </a:ln>
        </p:spPr>
      </p:pic>
      <p:sp>
        <p:nvSpPr>
          <p:cNvPr id="122"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buNone/>
            </a:pPr>
            <a:r>
              <a:rPr b="1" lang="it-IT" sz="2400" strike="noStrike" u="none">
                <a:solidFill>
                  <a:srgbClr val="000000"/>
                </a:solidFill>
                <a:effectLst/>
                <a:uFillTx/>
                <a:latin typeface="Arial"/>
                <a:ea typeface="Helvetica Neue"/>
              </a:rPr>
              <a:t>DEROGA AL FPV AI LAVORI SOTTO I 150 MILA EURO</a:t>
            </a:r>
            <a:endParaRPr b="1" lang="it-IT" sz="2400" strike="noStrike" u="none">
              <a:solidFill>
                <a:srgbClr val="000000"/>
              </a:solidFill>
              <a:effectLst/>
              <a:uFillTx/>
              <a:latin typeface="Arial"/>
            </a:endParaRPr>
          </a:p>
        </p:txBody>
      </p:sp>
      <p:sp>
        <p:nvSpPr>
          <p:cNvPr id="123"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a:buNone/>
            </a:pPr>
            <a:r>
              <a:rPr b="0" lang="it-IT" sz="2200" strike="noStrike" u="none">
                <a:solidFill>
                  <a:srgbClr val="000000"/>
                </a:solidFill>
                <a:effectLst/>
                <a:uFillTx/>
                <a:latin typeface="Arial"/>
                <a:ea typeface="Helvetica Neue Light"/>
              </a:rPr>
              <a:t>Per il fondo pluriennale vincolato al debutto le nuove regole sul sottosoglia. Nel riaccertamento dei residui, la loro reimputazione si opera anche attraverso il fondo pluriennale vincolato, la cui disciplina, è stata oggetto di una recente revisione operata attraverso la parziale riscrittura del punto 5.4.9 del principio contabile applicato sulla contabilità finanziaria. </a:t>
            </a:r>
            <a:endParaRPr b="0" lang="it-IT" sz="2200" strike="noStrike" u="none">
              <a:solidFill>
                <a:srgbClr val="729fcf"/>
              </a:solidFill>
              <a:effectLst/>
              <a:uFillTx/>
              <a:latin typeface="Arial"/>
            </a:endParaRPr>
          </a:p>
          <a:p>
            <a:pPr indent="0" algn="just">
              <a:buNone/>
            </a:pPr>
            <a:endParaRPr b="0" lang="it-IT" sz="2200" strike="noStrike" u="none">
              <a:solidFill>
                <a:srgbClr val="729fcf"/>
              </a:solidFill>
              <a:effectLst/>
              <a:uFillTx/>
              <a:latin typeface="Arial"/>
            </a:endParaRPr>
          </a:p>
          <a:p>
            <a:pPr indent="0" algn="just">
              <a:buNone/>
            </a:pPr>
            <a:r>
              <a:rPr b="0" lang="it-IT" sz="2200" strike="noStrike" u="none">
                <a:solidFill>
                  <a:srgbClr val="000000"/>
                </a:solidFill>
                <a:effectLst/>
                <a:uFillTx/>
                <a:latin typeface="Arial"/>
                <a:ea typeface="Helvetica Neue Light"/>
              </a:rPr>
              <a:t>Nello specifico, il punto 5.4.9. tratta delle modalità di attivazione del fondo per i lavori pubblici a fronte di spese attivate ma non ancora impegnate. </a:t>
            </a:r>
            <a:endParaRPr b="0" lang="it-IT" sz="2200" strike="noStrike" u="none">
              <a:solidFill>
                <a:srgbClr val="729fcf"/>
              </a:solidFill>
              <a:effectLst/>
              <a:uFillTx/>
              <a:latin typeface="Arial"/>
            </a:endParaRPr>
          </a:p>
          <a:p>
            <a:pPr indent="0" algn="just">
              <a:buNone/>
            </a:pPr>
            <a:r>
              <a:rPr b="0" lang="it-IT" sz="2200" strike="noStrike" u="none">
                <a:solidFill>
                  <a:srgbClr val="000000"/>
                </a:solidFill>
                <a:effectLst/>
                <a:uFillTx/>
                <a:latin typeface="Arial"/>
                <a:ea typeface="Helvetica Neue Light"/>
              </a:rPr>
              <a:t>Si tratta di una disciplina che deroga alla regola generale secondo cui il Fpv si crea solo quando, a fronte di un'entrata accertata, è sorta un'obbligazione giuridicamente perfezionata (impegno) ma non ancora esigibile.</a:t>
            </a:r>
            <a:endParaRPr b="0" lang="it-IT" sz="2200" strike="noStrike" u="none">
              <a:solidFill>
                <a:srgbClr val="729fcf"/>
              </a:solidFill>
              <a:effectLst/>
              <a:uFillTx/>
              <a:latin typeface="Arial"/>
            </a:endParaRPr>
          </a:p>
          <a:p>
            <a:pPr indent="0">
              <a:buNone/>
            </a:pPr>
            <a:endParaRPr b="0" lang="it-IT" sz="2200" strike="noStrike" u="none">
              <a:solidFill>
                <a:srgbClr val="729fcf"/>
              </a:solidFill>
              <a:effectLst/>
              <a:uFillTx/>
              <a:latin typeface="Arial"/>
            </a:endParaRPr>
          </a:p>
          <a:p>
            <a:pPr indent="0">
              <a:buNone/>
            </a:pPr>
            <a:endParaRPr b="0" lang="it-IT" sz="2200" strike="noStrike" u="none">
              <a:solidFill>
                <a:srgbClr val="729fcf"/>
              </a:solidFill>
              <a:effectLst/>
              <a:uFillTx/>
              <a:latin typeface="Liberation Sans;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4" name="Schermata 2019-10-30 alle 16.52.17.png 27" descr="Schermata 2019-10-30 alle 16.52.17.png"/>
          <p:cNvPicPr/>
          <p:nvPr/>
        </p:nvPicPr>
        <p:blipFill>
          <a:blip r:embed="rId1"/>
          <a:stretch/>
        </p:blipFill>
        <p:spPr>
          <a:xfrm>
            <a:off x="44280" y="8930160"/>
            <a:ext cx="12915720" cy="495000"/>
          </a:xfrm>
          <a:prstGeom prst="rect">
            <a:avLst/>
          </a:prstGeom>
          <a:noFill/>
          <a:ln w="12700">
            <a:noFill/>
          </a:ln>
        </p:spPr>
      </p:pic>
      <p:sp>
        <p:nvSpPr>
          <p:cNvPr id="125"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buNone/>
            </a:pPr>
            <a:r>
              <a:rPr b="1" lang="it-IT" sz="2400" strike="noStrike" u="none">
                <a:solidFill>
                  <a:srgbClr val="000000"/>
                </a:solidFill>
                <a:effectLst/>
                <a:uFillTx/>
                <a:latin typeface="Arial"/>
                <a:ea typeface="Helvetica Neue"/>
              </a:rPr>
              <a:t>DEROGA AL FPV AI LAVORI SOTTO I 150 MILA EURO</a:t>
            </a:r>
            <a:endParaRPr b="0" lang="it-IT" sz="2400" strike="noStrike" u="none">
              <a:solidFill>
                <a:srgbClr val="000000"/>
              </a:solidFill>
              <a:effectLst/>
              <a:uFillTx/>
              <a:latin typeface="Helvetica Neue"/>
            </a:endParaRPr>
          </a:p>
        </p:txBody>
      </p:sp>
      <p:sp>
        <p:nvSpPr>
          <p:cNvPr id="126"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defTabSz="584280">
              <a:lnSpc>
                <a:spcPct val="100000"/>
              </a:lnSpc>
              <a:buNone/>
              <a:tabLst>
                <a:tab algn="l" pos="0"/>
              </a:tabLst>
            </a:pPr>
            <a:r>
              <a:rPr b="0" lang="it-IT" sz="2200" strike="noStrike" u="none">
                <a:solidFill>
                  <a:srgbClr val="000000"/>
                </a:solidFill>
                <a:effectLst/>
                <a:uFillTx/>
                <a:latin typeface="Arial"/>
                <a:ea typeface="Helvetica Neue Light"/>
              </a:rPr>
              <a:t>Per i lavori di importo pari o superiore a quello previsto per l'affidamento diretto dei contratti, invece, le risorse sono interamente conservate nel Fpv determinato in sede di rendiconto a condizione che siano verificate le seguenti prime due condizioni, e una delle successive:</a:t>
            </a:r>
            <a:endParaRPr b="0" lang="it-IT" sz="2200" strike="noStrike" u="none">
              <a:solidFill>
                <a:srgbClr val="000000"/>
              </a:solidFill>
              <a:effectLst/>
              <a:uFillTx/>
              <a:latin typeface="Times New Roman"/>
            </a:endParaRPr>
          </a:p>
          <a:p>
            <a:pPr indent="0" algn="just">
              <a:buNone/>
            </a:pPr>
            <a:r>
              <a:rPr b="0" lang="it-IT" sz="2200" strike="noStrike" u="none">
                <a:solidFill>
                  <a:srgbClr val="000000"/>
                </a:solidFill>
                <a:effectLst/>
                <a:uFillTx/>
                <a:latin typeface="Arial"/>
                <a:ea typeface="Helvetica Neue Light"/>
              </a:rPr>
              <a:t>a) sono state interamente accertate le entrate che costituiscono la copertura dell'intera spesa di investimento; </a:t>
            </a:r>
            <a:endParaRPr b="0" lang="it-IT" sz="2200" strike="noStrike" u="none">
              <a:solidFill>
                <a:srgbClr val="000000"/>
              </a:solidFill>
              <a:effectLst/>
              <a:uFillTx/>
              <a:latin typeface="Liberation Sans;Arial"/>
            </a:endParaRPr>
          </a:p>
          <a:p>
            <a:pPr indent="0" algn="just">
              <a:buNone/>
            </a:pPr>
            <a:r>
              <a:rPr b="0" lang="it-IT" sz="2200" strike="noStrike" u="none">
                <a:solidFill>
                  <a:srgbClr val="000000"/>
                </a:solidFill>
                <a:effectLst/>
                <a:uFillTx/>
                <a:latin typeface="Arial"/>
                <a:ea typeface="Helvetica Neue Light"/>
              </a:rPr>
              <a:t>b) l'intervento risulti inserito nell'ultimo programma triennale dei lavori pubblici; </a:t>
            </a:r>
            <a:endParaRPr b="0" lang="it-IT" sz="2200" strike="noStrike" u="none">
              <a:solidFill>
                <a:srgbClr val="000000"/>
              </a:solidFill>
              <a:effectLst/>
              <a:uFillTx/>
              <a:latin typeface="Liberation Sans;Arial"/>
            </a:endParaRPr>
          </a:p>
          <a:p>
            <a:pPr indent="0" algn="just">
              <a:buNone/>
            </a:pPr>
            <a:r>
              <a:rPr b="0" lang="it-IT" sz="2200" strike="noStrike" u="none">
                <a:solidFill>
                  <a:srgbClr val="000000"/>
                </a:solidFill>
                <a:effectLst/>
                <a:uFillTx/>
                <a:latin typeface="Arial"/>
                <a:ea typeface="Helvetica Neue Light"/>
              </a:rPr>
              <a:t>c) le spese previste nel quadro economico siano state impegnate, anche parzialmente, sulla base di obbligazioni giuridicamente perfezionate, imputate secondo esigibilità per l'acquisizione di terreni, espropri e occupazioni di urgenza, per la bonifica aree, per l'abbattimento delle strutture preesistenti, per la viabilità riguardante l'accesso al cantiere, per l'allacciamento ai pubblici servizi, e per analoghe spese indispensabili per l'assolvimento delle attività necessarie per l'esecuzione dell'intervento da parte della controparte contrattuale; </a:t>
            </a:r>
            <a:endParaRPr b="0" lang="it-IT" sz="2200" strike="noStrike" u="none">
              <a:solidFill>
                <a:srgbClr val="000000"/>
              </a:solidFill>
              <a:effectLst/>
              <a:uFillTx/>
              <a:latin typeface="Liberation Sans;Arial"/>
            </a:endParaRPr>
          </a:p>
          <a:p>
            <a:pPr indent="0" algn="just">
              <a:buNone/>
            </a:pPr>
            <a:r>
              <a:rPr b="0" lang="it-IT" sz="2200" strike="noStrike" u="none">
                <a:solidFill>
                  <a:srgbClr val="000000"/>
                </a:solidFill>
                <a:effectLst/>
                <a:uFillTx/>
                <a:latin typeface="Arial"/>
                <a:ea typeface="Helvetica Neue Light"/>
              </a:rPr>
              <a:t>d) in assenza di impegni di cui alla lettera </a:t>
            </a:r>
            <a:endParaRPr b="0" lang="it-IT" sz="2200" strike="noStrike" u="none">
              <a:solidFill>
                <a:srgbClr val="000000"/>
              </a:solidFill>
              <a:effectLst/>
              <a:uFillTx/>
              <a:latin typeface="Liberation Sans;Arial"/>
            </a:endParaRPr>
          </a:p>
          <a:p>
            <a:pPr indent="0" algn="just">
              <a:buNone/>
            </a:pPr>
            <a:r>
              <a:rPr b="0" lang="it-IT" sz="2200" strike="noStrike" u="none">
                <a:solidFill>
                  <a:srgbClr val="000000"/>
                </a:solidFill>
                <a:effectLst/>
                <a:uFillTx/>
                <a:latin typeface="Arial"/>
                <a:ea typeface="Helvetica Neue Light"/>
              </a:rPr>
              <a:t>e), siano state formalmente attivate le procedure di affidamento del progetto di fattibilità tecnica ed economica.</a:t>
            </a:r>
            <a:endParaRPr b="0" lang="it-IT" sz="2200" strike="noStrike" u="none">
              <a:solidFill>
                <a:srgbClr val="000000"/>
              </a:solidFill>
              <a:effectLst/>
              <a:uFillTx/>
              <a:latin typeface="Liberation Sans;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7" name="Schermata 2019-10-30 alle 16.52.17.png 26" descr="Schermata 2019-10-30 alle 16.52.17.png"/>
          <p:cNvPicPr/>
          <p:nvPr/>
        </p:nvPicPr>
        <p:blipFill>
          <a:blip r:embed="rId1"/>
          <a:stretch/>
        </p:blipFill>
        <p:spPr>
          <a:xfrm>
            <a:off x="44280" y="8930160"/>
            <a:ext cx="12915720" cy="495000"/>
          </a:xfrm>
          <a:prstGeom prst="rect">
            <a:avLst/>
          </a:prstGeom>
          <a:noFill/>
          <a:ln w="12700">
            <a:noFill/>
          </a:ln>
        </p:spPr>
      </p:pic>
      <p:sp>
        <p:nvSpPr>
          <p:cNvPr id="128"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buNone/>
            </a:pPr>
            <a:r>
              <a:rPr b="1" lang="it-IT" sz="2400" strike="noStrike" u="none">
                <a:solidFill>
                  <a:srgbClr val="000000"/>
                </a:solidFill>
                <a:effectLst/>
                <a:uFillTx/>
                <a:latin typeface="Arial"/>
                <a:ea typeface="Helvetica Neue"/>
              </a:rPr>
              <a:t>DEROGA AL FPV AI LAVORI SOTTO I 150 MILA EURO</a:t>
            </a:r>
            <a:endParaRPr b="0" lang="it-IT" sz="2400" strike="noStrike" u="none">
              <a:solidFill>
                <a:srgbClr val="000000"/>
              </a:solidFill>
              <a:effectLst/>
              <a:uFillTx/>
              <a:latin typeface="Helvetica Neue"/>
            </a:endParaRPr>
          </a:p>
        </p:txBody>
      </p:sp>
      <p:sp>
        <p:nvSpPr>
          <p:cNvPr id="129"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a:buNone/>
            </a:pPr>
            <a:r>
              <a:rPr b="0" lang="it-IT" sz="2200" strike="noStrike" u="none">
                <a:solidFill>
                  <a:srgbClr val="000000"/>
                </a:solidFill>
                <a:effectLst/>
                <a:uFillTx/>
                <a:latin typeface="Arial"/>
                <a:ea typeface="Helvetica Neue Light"/>
              </a:rPr>
              <a:t>Nel nuovo quadro delineato dal D. Lgs. 36/2023, che ha elevato la soglia per l'affidamento diretto dei lavori a 150.000 euro, tale disciplina derogatoria non si applicava più per gli interventi di importo più basso (che sono molto numerosi, specie nei piccoli comuni). </a:t>
            </a:r>
            <a:endParaRPr b="0" lang="it-IT" sz="2200" strike="noStrike" u="none">
              <a:solidFill>
                <a:srgbClr val="729fcf"/>
              </a:solidFill>
              <a:effectLst/>
              <a:uFillTx/>
              <a:latin typeface="Arial"/>
            </a:endParaRPr>
          </a:p>
          <a:p>
            <a:pPr indent="0" algn="just">
              <a:buNone/>
            </a:pPr>
            <a:r>
              <a:rPr b="0" lang="it-IT" sz="2200" strike="noStrike" u="none">
                <a:solidFill>
                  <a:srgbClr val="000000"/>
                </a:solidFill>
                <a:effectLst/>
                <a:uFillTx/>
                <a:latin typeface="Arial"/>
                <a:ea typeface="Helvetica Neue Light"/>
              </a:rPr>
              <a:t>Per questo, il comma 660 della L. 199/2025 ha introdotto un nuovo correttivo per i contratti sotto soglia di cui all'art. 50 del Codice: in tal caso, per creare il Fpv occorre che sia stata completata la verifica del progetto di fattibilità tecnico-economica e formalmente affidata la progettazione esecutiva. Anche qui c'era un dubbio interpretativo: non era chiaro se l'ultima disciplina riguardasse (come nelle intenzioni del legislatore) solo le opere fino a 150.000 euro passibili di affidamento diretto, ovvero (come formalmente risulta dal tenore letterale della norma) anche le procedure negoziate che hanno soglie ben più elevate. </a:t>
            </a:r>
            <a:endParaRPr b="0" lang="it-IT" sz="2200" strike="noStrike" u="none">
              <a:solidFill>
                <a:srgbClr val="729fcf"/>
              </a:solidFill>
              <a:effectLst/>
              <a:uFillTx/>
              <a:latin typeface="Arial"/>
            </a:endParaRPr>
          </a:p>
          <a:p>
            <a:pPr indent="0" algn="just">
              <a:buNone/>
            </a:pPr>
            <a:endParaRPr b="0" lang="it-IT" sz="2200" strike="noStrike" u="none">
              <a:solidFill>
                <a:srgbClr val="729fcf"/>
              </a:solidFill>
              <a:effectLst/>
              <a:uFillTx/>
              <a:latin typeface="Arial"/>
            </a:endParaRPr>
          </a:p>
          <a:p>
            <a:pPr indent="0" algn="just">
              <a:buNone/>
            </a:pPr>
            <a:r>
              <a:rPr b="0" lang="it-IT" sz="2200" strike="noStrike" u="none">
                <a:solidFill>
                  <a:srgbClr val="000000"/>
                </a:solidFill>
                <a:effectLst/>
                <a:uFillTx/>
                <a:latin typeface="Arial"/>
                <a:ea typeface="Helvetica Neue Light"/>
              </a:rPr>
              <a:t>La Commissione Arconet, con la recente faq 57, ha chiarito che la nuova disciplina si applica ai contratti di importo inferiore a quello previsto per l'affidamento diretto dei contratti sotto soglia. Al riguardo, si richiama anche la deliberazione n. 12/2026/PAR della sezione di controllo della Corte dei conti per la Regione siciliana</a:t>
            </a:r>
            <a:endParaRPr b="0" lang="it-IT" sz="2200" strike="noStrike" u="none">
              <a:solidFill>
                <a:srgbClr val="729fcf"/>
              </a:solidFill>
              <a:effectLst/>
              <a:uFillTx/>
              <a:latin typeface="Arial"/>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30" name="Schermata 2019-10-30 alle 16.52.17.png 25" descr="Schermata 2019-10-30 alle 16.52.17.png"/>
          <p:cNvPicPr/>
          <p:nvPr/>
        </p:nvPicPr>
        <p:blipFill>
          <a:blip r:embed="rId1"/>
          <a:stretch/>
        </p:blipFill>
        <p:spPr>
          <a:xfrm>
            <a:off x="44280" y="8930160"/>
            <a:ext cx="12915720" cy="495000"/>
          </a:xfrm>
          <a:prstGeom prst="rect">
            <a:avLst/>
          </a:prstGeom>
          <a:noFill/>
          <a:ln w="12700">
            <a:noFill/>
          </a:ln>
        </p:spPr>
      </p:pic>
      <p:sp>
        <p:nvSpPr>
          <p:cNvPr id="131"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buNone/>
            </a:pPr>
            <a:r>
              <a:rPr b="1" lang="it-IT" sz="2400" strike="noStrike" u="none">
                <a:solidFill>
                  <a:srgbClr val="000000"/>
                </a:solidFill>
                <a:effectLst/>
                <a:uFillTx/>
                <a:latin typeface="Helvetica Neue"/>
              </a:rPr>
              <a:t>FONDO DEMOLIZIONI OPERE ABUSIVE</a:t>
            </a:r>
            <a:endParaRPr b="1" lang="it-IT" sz="2400" strike="noStrike" u="none">
              <a:solidFill>
                <a:srgbClr val="000000"/>
              </a:solidFill>
              <a:effectLst/>
              <a:uFillTx/>
              <a:latin typeface="Helvetica Neue"/>
            </a:endParaRPr>
          </a:p>
        </p:txBody>
      </p:sp>
      <p:sp>
        <p:nvSpPr>
          <p:cNvPr id="132"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marL="432000" indent="0" algn="just">
              <a:spcBef>
                <a:spcPts val="1417"/>
              </a:spcBef>
              <a:buNone/>
            </a:pPr>
            <a:r>
              <a:rPr b="0" lang="it-IT" sz="2200" strike="noStrike" u="none">
                <a:solidFill>
                  <a:srgbClr val="000000"/>
                </a:solidFill>
                <a:effectLst/>
                <a:uFillTx/>
                <a:latin typeface="Arial"/>
              </a:rPr>
              <a:t>Le anticipazioni sono somministrate, in una o più soluzioni, sulla base della domanda di erogazione formulata in relazione alle esigenze finanziarie che via via si manifestano nell’attuazione dell’intervento di demolizione. </a:t>
            </a:r>
            <a:endParaRPr b="0" lang="it-IT" sz="2200" strike="noStrike" u="none">
              <a:solidFill>
                <a:srgbClr val="000000"/>
              </a:solidFill>
              <a:effectLst/>
              <a:uFillTx/>
              <a:latin typeface="Arial"/>
            </a:endParaRPr>
          </a:p>
          <a:p>
            <a:pPr marL="432000" indent="0" algn="just">
              <a:spcBef>
                <a:spcPts val="1417"/>
              </a:spcBef>
              <a:buNone/>
            </a:pPr>
            <a:endParaRPr b="0" lang="it-IT" sz="2200" strike="noStrike" u="none">
              <a:solidFill>
                <a:srgbClr val="000000"/>
              </a:solidFill>
              <a:effectLst/>
              <a:uFillTx/>
              <a:latin typeface="Arial"/>
            </a:endParaRPr>
          </a:p>
          <a:p>
            <a:pPr marL="432000" indent="0" algn="just">
              <a:spcBef>
                <a:spcPts val="1417"/>
              </a:spcBef>
              <a:buNone/>
            </a:pPr>
            <a:r>
              <a:rPr b="0" lang="it-IT" sz="2200" strike="noStrike" u="none">
                <a:solidFill>
                  <a:srgbClr val="000000"/>
                </a:solidFill>
                <a:effectLst/>
                <a:uFillTx/>
                <a:latin typeface="Arial"/>
              </a:rPr>
              <a:t>A decorrere dalla data dell’effettiva riscossione delle somme a carico degli esecutori degli abusi, anche nei casi alla riscossione abbia provveduto altra autorità pubblica, il Comune che ha attivato l’anticipazione deve, entro il termine di 60 giorni, rimborsare alla CDP S.p.A. le somme anticipate, comprensive della quota di spese di gestione del Fondo. Le estinzioni delle anticipazioni devono avvenire in unica soluzione, non essendo ammesse estinzioni parziali. Al pagamento di quanto dovuto gli enti provvedono mediante le consuete modalità di rimborso delle rate di ammortamento dei mutui. </a:t>
            </a:r>
            <a:endParaRPr b="0" lang="it-IT"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 name="PlaceHolder 1"/>
          <p:cNvSpPr>
            <a:spLocks noGrp="1"/>
          </p:cNvSpPr>
          <p:nvPr>
            <p:ph type="sldNum" idx="15"/>
          </p:nvPr>
        </p:nvSpPr>
        <p:spPr>
          <a:xfrm>
            <a:off x="650160" y="2282040"/>
            <a:ext cx="11703600" cy="5656320"/>
          </a:xfrm>
          <a:prstGeom prst="rect">
            <a:avLst/>
          </a:prstGeom>
          <a:noFill/>
          <a:ln w="12600">
            <a:noFill/>
          </a:ln>
        </p:spPr>
        <p:txBody>
          <a:bodyPr lIns="50760" rIns="50760" tIns="50760" bIns="50760" anchor="t">
            <a:noAutofit/>
          </a:bodyPr>
          <a:lstStyle>
            <a:lvl1pPr indent="0" algn="just" defTabSz="584280">
              <a:lnSpc>
                <a:spcPct val="100000"/>
              </a:lnSpc>
              <a:buNone/>
              <a:tabLst>
                <a:tab algn="l" pos="0"/>
              </a:tabLst>
              <a:defRPr b="0" lang="it-IT" sz="2200" strike="noStrike" u="none">
                <a:solidFill>
                  <a:srgbClr val="111111"/>
                </a:solidFill>
                <a:effectLst/>
                <a:uFillTx/>
                <a:latin typeface="Arial"/>
                <a:ea typeface="Helvetica Neue Light"/>
              </a:defRPr>
            </a:lvl1pPr>
          </a:lstStyle>
          <a:p>
            <a:pPr indent="0" algn="just" defTabSz="584280">
              <a:lnSpc>
                <a:spcPct val="100000"/>
              </a:lnSpc>
              <a:buNone/>
              <a:tabLst>
                <a:tab algn="l" pos="0"/>
              </a:tabLst>
            </a:pPr>
            <a:r>
              <a:rPr b="0" lang="it-IT" sz="2200" strike="noStrike" u="none">
                <a:solidFill>
                  <a:srgbClr val="111111"/>
                </a:solidFill>
                <a:effectLst/>
                <a:uFillTx/>
                <a:latin typeface="Arial"/>
                <a:ea typeface="Helvetica Neue Light"/>
              </a:rPr>
              <a:t>I magistrati contabili stigmatizzano il “</a:t>
            </a:r>
            <a:r>
              <a:rPr b="0" i="1" lang="it-IT" sz="2200" strike="noStrike" u="none">
                <a:solidFill>
                  <a:srgbClr val="111111"/>
                </a:solidFill>
                <a:effectLst/>
                <a:uFillTx/>
                <a:latin typeface="Arial"/>
                <a:ea typeface="Helvetica Neue Light"/>
              </a:rPr>
              <a:t>forte scostamento tra le previsioni e gli accertamenti registrati soprattutto al Tit. IV delle entrate, innanzitutto</a:t>
            </a:r>
            <a:r>
              <a:rPr b="0" lang="it-IT" sz="2200" strike="noStrike" u="none">
                <a:solidFill>
                  <a:srgbClr val="111111"/>
                </a:solidFill>
                <a:effectLst/>
                <a:uFillTx/>
                <a:latin typeface="Arial"/>
                <a:ea typeface="Helvetica Neue Light"/>
              </a:rPr>
              <a:t>”rilevando che “</a:t>
            </a:r>
            <a:r>
              <a:rPr b="0" i="1" lang="it-IT" sz="2200" strike="noStrike" u="none">
                <a:solidFill>
                  <a:srgbClr val="111111"/>
                </a:solidFill>
                <a:effectLst/>
                <a:uFillTx/>
                <a:latin typeface="Arial"/>
                <a:ea typeface="Helvetica Neue Light"/>
              </a:rPr>
              <a:t>esso è indice di una non corretta programmazione e di un vulnus al principio dell’attendibilità del bilancio</a:t>
            </a:r>
            <a:r>
              <a:rPr b="0" lang="it-IT" sz="2200" strike="noStrike" u="none">
                <a:solidFill>
                  <a:srgbClr val="111111"/>
                </a:solidFill>
                <a:effectLst/>
                <a:uFillTx/>
                <a:latin typeface="Arial"/>
                <a:ea typeface="Helvetica Neue Light"/>
              </a:rPr>
              <a:t>”. </a:t>
            </a:r>
            <a:endParaRPr b="0" lang="it-IT" sz="2200" strike="noStrike" u="none">
              <a:solidFill>
                <a:srgbClr val="000000"/>
              </a:solidFill>
              <a:effectLst/>
              <a:uFillTx/>
              <a:latin typeface="Arial"/>
            </a:endParaRPr>
          </a:p>
          <a:p>
            <a:pPr indent="0" algn="just">
              <a:buNone/>
            </a:pPr>
            <a:r>
              <a:rPr b="0" lang="it-IT" sz="2200" strike="noStrike" u="none">
                <a:solidFill>
                  <a:srgbClr val="000000"/>
                </a:solidFill>
                <a:effectLst/>
                <a:uFillTx/>
                <a:latin typeface="Arial"/>
                <a:ea typeface="Helvetica Neue Light"/>
              </a:rPr>
              <a:t>Il bilancio di previsione, nell’attuale ordinamento contabile, deve indicare l’ammontare delle entrate che si prevede di accertare o delle spese di cui si autorizza l’impegno nell’esercizio cui esso si riferisce. </a:t>
            </a:r>
            <a:endParaRPr b="0" lang="it-IT" sz="2200" strike="noStrike" u="none">
              <a:solidFill>
                <a:srgbClr val="111111"/>
              </a:solidFill>
              <a:effectLst/>
              <a:uFillTx/>
              <a:latin typeface="Arial"/>
            </a:endParaRPr>
          </a:p>
          <a:p>
            <a:pPr indent="0" algn="just">
              <a:buNone/>
            </a:pPr>
            <a:endParaRPr b="0" lang="it-IT" sz="2200" strike="noStrike" u="none">
              <a:solidFill>
                <a:srgbClr val="111111"/>
              </a:solidFill>
              <a:effectLst/>
              <a:uFillTx/>
              <a:latin typeface="Arial"/>
            </a:endParaRPr>
          </a:p>
          <a:p>
            <a:pPr indent="0" algn="just">
              <a:buNone/>
            </a:pPr>
            <a:r>
              <a:rPr b="0" lang="it-IT" sz="2200" strike="noStrike" u="none">
                <a:solidFill>
                  <a:srgbClr val="000000"/>
                </a:solidFill>
                <a:effectLst/>
                <a:uFillTx/>
                <a:latin typeface="Arial"/>
                <a:ea typeface="Helvetica Neue Light"/>
              </a:rPr>
              <a:t>Sovrastimare le previsioni di entrata porta a sovrastimare quelle di spesa, dovendo il bilancio essere costruito in pareggio. </a:t>
            </a:r>
            <a:endParaRPr b="0" lang="it-IT" sz="2200" strike="noStrike" u="none">
              <a:solidFill>
                <a:srgbClr val="111111"/>
              </a:solidFill>
              <a:effectLst/>
              <a:uFillTx/>
              <a:latin typeface="Arial"/>
            </a:endParaRPr>
          </a:p>
          <a:p>
            <a:pPr indent="0" algn="just">
              <a:buNone/>
            </a:pPr>
            <a:endParaRPr b="0" lang="it-IT" sz="2200" strike="noStrike" u="none">
              <a:solidFill>
                <a:srgbClr val="111111"/>
              </a:solidFill>
              <a:effectLst/>
              <a:uFillTx/>
              <a:latin typeface="Arial"/>
            </a:endParaRPr>
          </a:p>
          <a:p>
            <a:pPr indent="0" algn="just">
              <a:buNone/>
            </a:pPr>
            <a:r>
              <a:rPr b="1" lang="it-IT" sz="2200" strike="noStrike" u="sng">
                <a:solidFill>
                  <a:srgbClr val="000000"/>
                </a:solidFill>
                <a:effectLst/>
                <a:uFillTx/>
                <a:latin typeface="Arial"/>
                <a:ea typeface="Helvetica Neue Light"/>
              </a:rPr>
              <a:t>Ma questa sovrastima non altera gli equilibri di bilancio in quanto l’autorizzazione di spesa è subordinata all’accertamento dell’entrata (e non al suo semplice stanziamento).</a:t>
            </a:r>
            <a:endParaRPr b="0" lang="it-IT" sz="2200" strike="noStrike" u="none">
              <a:solidFill>
                <a:srgbClr val="111111"/>
              </a:solidFill>
              <a:effectLst/>
              <a:uFillTx/>
              <a:latin typeface="Arial"/>
            </a:endParaRPr>
          </a:p>
        </p:txBody>
      </p:sp>
      <p:pic>
        <p:nvPicPr>
          <p:cNvPr id="53" name="Schermata 2019-10-30 alle 16.52.17.png" descr="Schermata 2019-10-30 alle 16.52.17.png"/>
          <p:cNvPicPr/>
          <p:nvPr/>
        </p:nvPicPr>
        <p:blipFill>
          <a:blip r:embed="rId1"/>
          <a:stretch/>
        </p:blipFill>
        <p:spPr>
          <a:xfrm>
            <a:off x="44280" y="8930160"/>
            <a:ext cx="12915720" cy="495000"/>
          </a:xfrm>
          <a:prstGeom prst="rect">
            <a:avLst/>
          </a:prstGeom>
          <a:noFill/>
          <a:ln w="12700">
            <a:noFill/>
          </a:ln>
        </p:spPr>
      </p:pic>
      <p:sp>
        <p:nvSpPr>
          <p:cNvPr id="54" name="PlaceHolder 2"/>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buNone/>
            </a:pPr>
            <a:r>
              <a:rPr b="1" lang="it-IT" sz="2400" strike="noStrike" u="none">
                <a:solidFill>
                  <a:srgbClr val="000000"/>
                </a:solidFill>
                <a:effectLst/>
                <a:uFillTx/>
                <a:latin typeface="Arial"/>
              </a:rPr>
              <a:t>A COSA SERVONO LE PREVISIONI DI BILANCIO</a:t>
            </a:r>
            <a:br>
              <a:rPr sz="2400"/>
            </a:br>
            <a:r>
              <a:rPr b="1" lang="it-IT" sz="2200" strike="noStrike" u="none">
                <a:solidFill>
                  <a:srgbClr val="111111"/>
                </a:solidFill>
                <a:effectLst/>
                <a:uFillTx/>
                <a:latin typeface="Arial"/>
              </a:rPr>
              <a:t>Deliberazione della Corte dei conti della Basilicata n. 11/2026/PRSE</a:t>
            </a:r>
            <a:endParaRPr b="0" lang="it-IT"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33" name="Schermata 2019-10-30 alle 16.52.17.png 24" descr="Schermata 2019-10-30 alle 16.52.17.png"/>
          <p:cNvPicPr/>
          <p:nvPr/>
        </p:nvPicPr>
        <p:blipFill>
          <a:blip r:embed="rId1"/>
          <a:stretch/>
        </p:blipFill>
        <p:spPr>
          <a:xfrm>
            <a:off x="44280" y="8930160"/>
            <a:ext cx="12915720" cy="495000"/>
          </a:xfrm>
          <a:prstGeom prst="rect">
            <a:avLst/>
          </a:prstGeom>
          <a:noFill/>
          <a:ln w="12700">
            <a:noFill/>
          </a:ln>
        </p:spPr>
      </p:pic>
      <p:sp>
        <p:nvSpPr>
          <p:cNvPr id="134"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buNone/>
            </a:pPr>
            <a:r>
              <a:rPr b="1" lang="it-IT" sz="2400" strike="noStrike" u="none">
                <a:solidFill>
                  <a:srgbClr val="000000"/>
                </a:solidFill>
                <a:effectLst/>
                <a:uFillTx/>
                <a:latin typeface="Arial"/>
              </a:rPr>
              <a:t>FONDO GARANZIA DEBITI COMMERCIALI</a:t>
            </a:r>
            <a:br>
              <a:rPr sz="2400"/>
            </a:br>
            <a:r>
              <a:rPr b="1" lang="it-IT" sz="2200" strike="noStrike" u="none">
                <a:solidFill>
                  <a:srgbClr val="000000"/>
                </a:solidFill>
                <a:effectLst/>
                <a:uFillTx/>
                <a:latin typeface="Arial"/>
              </a:rPr>
              <a:t>ARTICOLO 1, COMMI 858-870 DELLA LEGGE N. 145/2018</a:t>
            </a:r>
            <a:endParaRPr b="0" lang="it-IT" sz="2200" strike="noStrike" u="none">
              <a:solidFill>
                <a:srgbClr val="000000"/>
              </a:solidFill>
              <a:effectLst/>
              <a:uFillTx/>
              <a:latin typeface="Arial"/>
            </a:endParaRPr>
          </a:p>
        </p:txBody>
      </p:sp>
      <p:sp>
        <p:nvSpPr>
          <p:cNvPr id="135"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defTabSz="584280">
              <a:lnSpc>
                <a:spcPct val="100000"/>
              </a:lnSpc>
              <a:buNone/>
              <a:tabLst>
                <a:tab algn="l" pos="0"/>
              </a:tabLst>
            </a:pPr>
            <a:r>
              <a:rPr b="0" lang="it-IT" sz="2200" strike="noStrike" u="none">
                <a:solidFill>
                  <a:srgbClr val="000000"/>
                </a:solidFill>
                <a:effectLst/>
                <a:uFillTx/>
                <a:latin typeface="Arial"/>
                <a:ea typeface="Helvetica Neue Light"/>
              </a:rPr>
              <a:t>Il Dipartimento della Ragioneria dello Stato e il Dipartimento della Funzione Pubblica, attraverso la CIRCOLARE n. 1 del 3 gennaio 2024, dettano indicazioni operative in materia di riduzione dei tempi di pagamento delle Pubbliche Amministrazioni. La Circolare è strutturata in tre parti:</a:t>
            </a:r>
            <a:endParaRPr b="0" lang="it-IT" sz="2200" strike="noStrike" u="none">
              <a:solidFill>
                <a:srgbClr val="000000"/>
              </a:solidFill>
              <a:effectLst/>
              <a:uFillTx/>
              <a:latin typeface="Arial"/>
            </a:endParaRPr>
          </a:p>
          <a:p>
            <a:pPr indent="0" algn="just" defTabSz="584280">
              <a:lnSpc>
                <a:spcPct val="100000"/>
              </a:lnSpc>
              <a:buNone/>
              <a:tabLst>
                <a:tab algn="l" pos="0"/>
              </a:tabLst>
            </a:pPr>
            <a:endParaRPr b="0" lang="it-IT" sz="2200" strike="noStrike" u="none">
              <a:solidFill>
                <a:srgbClr val="000000"/>
              </a:solidFill>
              <a:effectLst/>
              <a:uFillTx/>
              <a:latin typeface="Arial"/>
            </a:endParaRPr>
          </a:p>
          <a:p>
            <a:pPr indent="0" algn="just" defTabSz="584280">
              <a:lnSpc>
                <a:spcPct val="100000"/>
              </a:lnSpc>
              <a:buNone/>
              <a:tabLst>
                <a:tab algn="l" pos="0"/>
              </a:tabLst>
            </a:pPr>
            <a:r>
              <a:rPr b="1" lang="it-IT" sz="2200" strike="noStrike" u="none">
                <a:solidFill>
                  <a:srgbClr val="000000"/>
                </a:solidFill>
                <a:effectLst/>
                <a:uFillTx/>
                <a:latin typeface="Arial"/>
                <a:ea typeface="Helvetica Neue Light"/>
              </a:rPr>
              <a:t>La prima parte</a:t>
            </a:r>
            <a:r>
              <a:rPr b="0" lang="it-IT" sz="2200" strike="noStrike" u="none">
                <a:solidFill>
                  <a:srgbClr val="000000"/>
                </a:solidFill>
                <a:effectLst/>
                <a:uFillTx/>
                <a:latin typeface="Arial"/>
                <a:ea typeface="Helvetica Neue Light"/>
              </a:rPr>
              <a:t> relativa alla riforma PNRR 1.11 – “Riduzione dei tempi di pagamento delle Pubbliche Amministrazioni e delle autorità sanitarie”, Missione1, componente 1. Gli obiettivi quantitativi sono espressi in termini di tempo di pagamento e tempo di ritardo (rispettivamente 30 giorni e zero giorni per gli Enti Locali). In accordo con le modifiche al PNRR approvate lo scorso dicembre dal Consiglio ECOFIN, dovranno essere conseguiti entro il primo trimestre 2025 e confermati al primo trimestre 2026.</a:t>
            </a:r>
            <a:endParaRPr b="0" lang="it-IT" sz="2200" strike="noStrike" u="none">
              <a:solidFill>
                <a:srgbClr val="000000"/>
              </a:solidFill>
              <a:effectLst/>
              <a:uFillTx/>
              <a:latin typeface="Arial"/>
            </a:endParaRPr>
          </a:p>
          <a:p>
            <a:pPr indent="0" algn="just" defTabSz="584280">
              <a:lnSpc>
                <a:spcPct val="100000"/>
              </a:lnSpc>
              <a:buNone/>
              <a:tabLst>
                <a:tab algn="l" pos="0"/>
              </a:tabLst>
            </a:pPr>
            <a:endParaRPr b="0" lang="it-IT" sz="2200" strike="noStrike" u="none">
              <a:solidFill>
                <a:srgbClr val="000000"/>
              </a:solidFill>
              <a:effectLst/>
              <a:uFillTx/>
              <a:latin typeface="Arial"/>
            </a:endParaRPr>
          </a:p>
          <a:p>
            <a:pPr indent="0" algn="just" defTabSz="584280">
              <a:lnSpc>
                <a:spcPct val="100000"/>
              </a:lnSpc>
              <a:buNone/>
              <a:tabLst>
                <a:tab algn="l" pos="0"/>
              </a:tabLst>
            </a:pPr>
            <a:r>
              <a:rPr b="1" lang="it-IT" sz="2200" strike="noStrike" u="none">
                <a:solidFill>
                  <a:srgbClr val="000000"/>
                </a:solidFill>
                <a:effectLst/>
                <a:uFillTx/>
                <a:latin typeface="Arial"/>
                <a:ea typeface="Helvetica Neue Light"/>
              </a:rPr>
              <a:t>La seconda</a:t>
            </a:r>
            <a:r>
              <a:rPr b="0" lang="it-IT" sz="2200" strike="noStrike" u="none">
                <a:solidFill>
                  <a:srgbClr val="000000"/>
                </a:solidFill>
                <a:effectLst/>
                <a:uFillTx/>
                <a:latin typeface="Arial"/>
                <a:ea typeface="Helvetica Neue Light"/>
              </a:rPr>
              <a:t> concernente la valutazione della performance mediante assegnazione delle PA di obiettivi annuali funzionali al rispetto dei tempi di pagamento ai dirigenti responsabili dei pagamenti delle fatture commerciali, nonché a quelli apicali delle relative strutture.</a:t>
            </a:r>
            <a:endParaRPr b="0" lang="it-IT" sz="2200" strike="noStrike" u="none">
              <a:solidFill>
                <a:srgbClr val="000000"/>
              </a:solidFill>
              <a:effectLst/>
              <a:uFillTx/>
              <a:latin typeface="Arial"/>
            </a:endParaRPr>
          </a:p>
          <a:p>
            <a:pPr indent="0" algn="just" defTabSz="584280">
              <a:lnSpc>
                <a:spcPct val="100000"/>
              </a:lnSpc>
              <a:buNone/>
              <a:tabLst>
                <a:tab algn="l" pos="0"/>
              </a:tabLst>
            </a:pPr>
            <a:endParaRPr b="0" lang="it-IT" sz="2200" strike="noStrike" u="none">
              <a:solidFill>
                <a:srgbClr val="000000"/>
              </a:solidFill>
              <a:effectLst/>
              <a:uFillTx/>
              <a:latin typeface="Arial"/>
            </a:endParaRPr>
          </a:p>
          <a:p>
            <a:pPr indent="0" algn="just" defTabSz="584280">
              <a:lnSpc>
                <a:spcPct val="100000"/>
              </a:lnSpc>
              <a:buNone/>
              <a:tabLst>
                <a:tab algn="l" pos="0"/>
              </a:tabLst>
            </a:pPr>
            <a:r>
              <a:rPr b="1" lang="it-IT" sz="2200" strike="noStrike" u="none">
                <a:solidFill>
                  <a:srgbClr val="000000"/>
                </a:solidFill>
                <a:effectLst/>
                <a:uFillTx/>
                <a:latin typeface="Arial"/>
                <a:ea typeface="Helvetica Neue Light"/>
              </a:rPr>
              <a:t>La terza</a:t>
            </a:r>
            <a:r>
              <a:rPr b="0" lang="it-IT" sz="2200" strike="noStrike" u="none">
                <a:solidFill>
                  <a:srgbClr val="000000"/>
                </a:solidFill>
                <a:effectLst/>
                <a:uFillTx/>
                <a:latin typeface="Arial"/>
                <a:ea typeface="Helvetica Neue Light"/>
              </a:rPr>
              <a:t> afferente il sistema di monitoraggio e rendicontazione degli obiettivi della riforma PNRR 1.11.</a:t>
            </a:r>
            <a:endParaRPr b="0" lang="it-IT"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36" name="Schermata 2019-10-30 alle 16.52.17.png 23" descr="Schermata 2019-10-30 alle 16.52.17.png"/>
          <p:cNvPicPr/>
          <p:nvPr/>
        </p:nvPicPr>
        <p:blipFill>
          <a:blip r:embed="rId1"/>
          <a:stretch/>
        </p:blipFill>
        <p:spPr>
          <a:xfrm>
            <a:off x="44280" y="8930160"/>
            <a:ext cx="12915720" cy="495000"/>
          </a:xfrm>
          <a:prstGeom prst="rect">
            <a:avLst/>
          </a:prstGeom>
          <a:noFill/>
          <a:ln w="12700">
            <a:noFill/>
          </a:ln>
        </p:spPr>
      </p:pic>
      <p:sp>
        <p:nvSpPr>
          <p:cNvPr id="137"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buNone/>
            </a:pPr>
            <a:r>
              <a:rPr b="1" lang="it-IT" sz="2400" strike="noStrike" u="none">
                <a:solidFill>
                  <a:srgbClr val="000000"/>
                </a:solidFill>
                <a:effectLst/>
                <a:uFillTx/>
                <a:latin typeface="Arial"/>
              </a:rPr>
              <a:t>FONDO GARANZIA DEBITI COMMERCIALI</a:t>
            </a:r>
            <a:r>
              <a:rPr b="0" lang="it-IT" sz="2400" strike="noStrike" u="none">
                <a:solidFill>
                  <a:srgbClr val="000000"/>
                </a:solidFill>
                <a:effectLst/>
                <a:uFillTx/>
                <a:latin typeface="Arial"/>
              </a:rPr>
              <a:t> </a:t>
            </a:r>
            <a:br>
              <a:rPr sz="2400"/>
            </a:br>
            <a:r>
              <a:rPr b="1" lang="it-IT" sz="2200" strike="noStrike" u="none">
                <a:solidFill>
                  <a:srgbClr val="000000"/>
                </a:solidFill>
                <a:effectLst/>
                <a:uFillTx/>
                <a:latin typeface="Arial"/>
              </a:rPr>
              <a:t>ARTICOLO 1, COMMI 858-870 DELLA LEGGE N. 145/2018</a:t>
            </a:r>
            <a:endParaRPr b="0" lang="it-IT" sz="2200" strike="noStrike" u="none">
              <a:solidFill>
                <a:srgbClr val="000000"/>
              </a:solidFill>
              <a:effectLst/>
              <a:uFillTx/>
              <a:latin typeface="Helvetica Neue"/>
            </a:endParaRPr>
          </a:p>
        </p:txBody>
      </p:sp>
      <p:sp>
        <p:nvSpPr>
          <p:cNvPr id="138"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defTabSz="584280">
              <a:lnSpc>
                <a:spcPct val="100000"/>
              </a:lnSpc>
              <a:buNone/>
              <a:tabLst>
                <a:tab algn="l" pos="0"/>
              </a:tabLst>
            </a:pPr>
            <a:r>
              <a:rPr b="0" lang="it-IT" sz="2200" strike="noStrike" u="none">
                <a:solidFill>
                  <a:srgbClr val="000000"/>
                </a:solidFill>
                <a:effectLst/>
                <a:uFillTx/>
                <a:latin typeface="Arial"/>
                <a:ea typeface="Helvetica Neue Light"/>
              </a:rPr>
              <a:t>La Circolare pone l’accento sull’importanza di una accurata alimentazione dei dati nella “Piattaforma per i Crediti Commerciali” (PCC) e sull’adeguamento dei Sistemi contabili delle PA e sulla comunicazione al sistema informativo degli importi di fatture considerati sospesi oppure non liquidabili.</a:t>
            </a:r>
            <a:endParaRPr b="0" lang="it-IT" sz="2200" strike="noStrike" u="none">
              <a:solidFill>
                <a:srgbClr val="000000"/>
              </a:solidFill>
              <a:effectLst/>
              <a:uFillTx/>
              <a:latin typeface="Times New Roman"/>
            </a:endParaRPr>
          </a:p>
          <a:p>
            <a:pPr indent="0" algn="just" defTabSz="584280">
              <a:lnSpc>
                <a:spcPct val="100000"/>
              </a:lnSpc>
              <a:buNone/>
              <a:tabLst>
                <a:tab algn="l" pos="0"/>
              </a:tabLst>
            </a:pPr>
            <a:endParaRPr b="0" lang="it-IT" sz="2200" strike="noStrike" u="none">
              <a:solidFill>
                <a:srgbClr val="000000"/>
              </a:solidFill>
              <a:effectLst/>
              <a:uFillTx/>
              <a:latin typeface="Times New Roman"/>
            </a:endParaRPr>
          </a:p>
          <a:p>
            <a:pPr indent="0" algn="just" defTabSz="584280">
              <a:lnSpc>
                <a:spcPct val="100000"/>
              </a:lnSpc>
              <a:buNone/>
              <a:tabLst>
                <a:tab algn="l" pos="0"/>
              </a:tabLst>
            </a:pPr>
            <a:r>
              <a:rPr b="0" lang="it-IT" sz="2200" strike="noStrike" u="none">
                <a:solidFill>
                  <a:srgbClr val="000000"/>
                </a:solidFill>
                <a:effectLst/>
                <a:uFillTx/>
                <a:latin typeface="Arial"/>
                <a:ea typeface="Helvetica Neue Light"/>
              </a:rPr>
              <a:t>Altro aspetto cruciale riguarda la valutazione della performance dei Dirigenti e dei Responsabili dei pagamenti, meccanismo integrato nei Contratti individuali e nei Sistemi di valutazione con l’obiettivo di incentivare l’adempimento tempestivo degli obblighi di pagamento: obiettivi annuali valutati ai fini del riconoscimento della RETRIBUZIONE DI RISULTATO, in misura non inferiore al 30%</a:t>
            </a:r>
            <a:endParaRPr b="0" lang="it-IT" sz="2200" strike="noStrike" u="none">
              <a:solidFill>
                <a:srgbClr val="000000"/>
              </a:solidFill>
              <a:effectLst/>
              <a:uFillTx/>
              <a:latin typeface="Times New Roman"/>
            </a:endParaRPr>
          </a:p>
          <a:p>
            <a:pPr indent="0" algn="just" defTabSz="584280">
              <a:lnSpc>
                <a:spcPct val="100000"/>
              </a:lnSpc>
              <a:buNone/>
              <a:tabLst>
                <a:tab algn="l" pos="0"/>
              </a:tabLst>
            </a:pPr>
            <a:endParaRPr b="0" lang="it-IT" sz="2200" strike="noStrike" u="none">
              <a:solidFill>
                <a:srgbClr val="000000"/>
              </a:solidFill>
              <a:effectLst/>
              <a:uFillTx/>
              <a:latin typeface="Times New Roman"/>
            </a:endParaRPr>
          </a:p>
          <a:p>
            <a:pPr indent="0" algn="just" defTabSz="584280">
              <a:lnSpc>
                <a:spcPct val="100000"/>
              </a:lnSpc>
              <a:buNone/>
              <a:tabLst>
                <a:tab algn="l" pos="0"/>
              </a:tabLst>
            </a:pPr>
            <a:r>
              <a:rPr b="0" lang="it-IT" sz="2200" strike="noStrike" u="none">
                <a:solidFill>
                  <a:srgbClr val="000000"/>
                </a:solidFill>
                <a:effectLst/>
                <a:uFillTx/>
                <a:latin typeface="Arial"/>
                <a:ea typeface="Helvetica Neue Light"/>
              </a:rPr>
              <a:t>OBIETTIVO STRATEGICO PER GARANTIRE L’ATTUAZIONE DEL PNRR L’obbligo di accantonamento al Fondo di garanzia doveva scattare dal 2020, ma grazie alla proroga contenuta nell’art. 1, comma 854, della legge 160/2019 è stato differito al 2021. Dal 2021 gli enti sono stati chiamati ad accantonare in bilancio il fondo di garanzia dei debiti commerciali, obbligo che diventerà strutturale tenuto conto che il Governo italiano si è impegnato con l’Unione Europea, nell’ambito del PNRR, a ridurre il ritardo nei tempi di pagamento.   (PNRR – Riforma 1.11)</a:t>
            </a:r>
            <a:endParaRPr b="0" lang="it-IT" sz="2200" strike="noStrike" u="none">
              <a:solidFill>
                <a:srgbClr val="000000"/>
              </a:solidFill>
              <a:effectLst/>
              <a:uFillTx/>
              <a:latin typeface="Times New Roman"/>
            </a:endParaRPr>
          </a:p>
          <a:p>
            <a:pPr indent="0" algn="ctr" defTabSz="584280">
              <a:lnSpc>
                <a:spcPct val="100000"/>
              </a:lnSpc>
              <a:buNone/>
              <a:tabLst>
                <a:tab algn="l" pos="0"/>
              </a:tabLst>
            </a:pPr>
            <a:endParaRPr b="0" lang="it-IT" sz="1400" strike="noStrike" u="none">
              <a:solidFill>
                <a:srgbClr val="000000"/>
              </a:solidFill>
              <a:effectLst/>
              <a:uFillTx/>
              <a:latin typeface="Times New Roman"/>
            </a:endParaRPr>
          </a:p>
          <a:p>
            <a:pPr indent="0" algn="ctr" defTabSz="584280">
              <a:lnSpc>
                <a:spcPct val="100000"/>
              </a:lnSpc>
              <a:buNone/>
              <a:tabLst>
                <a:tab algn="l" pos="0"/>
              </a:tabLst>
            </a:pPr>
            <a:endParaRPr b="0" lang="it-IT"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39" name="Schermata 2019-10-30 alle 16.52.17.png 22" descr="Schermata 2019-10-30 alle 16.52.17.png"/>
          <p:cNvPicPr/>
          <p:nvPr/>
        </p:nvPicPr>
        <p:blipFill>
          <a:blip r:embed="rId1"/>
          <a:stretch/>
        </p:blipFill>
        <p:spPr>
          <a:xfrm>
            <a:off x="44280" y="8930160"/>
            <a:ext cx="12915720" cy="495000"/>
          </a:xfrm>
          <a:prstGeom prst="rect">
            <a:avLst/>
          </a:prstGeom>
          <a:noFill/>
          <a:ln w="12700">
            <a:noFill/>
          </a:ln>
        </p:spPr>
      </p:pic>
      <p:sp>
        <p:nvSpPr>
          <p:cNvPr id="140"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buNone/>
            </a:pPr>
            <a:r>
              <a:rPr b="1" lang="it-IT" sz="2400" strike="noStrike" u="none">
                <a:solidFill>
                  <a:srgbClr val="000000"/>
                </a:solidFill>
                <a:effectLst/>
                <a:uFillTx/>
                <a:latin typeface="Arial"/>
              </a:rPr>
              <a:t>FONDO GARANZIA DEBITI COMMERCIALI</a:t>
            </a:r>
            <a:r>
              <a:rPr b="0" lang="it-IT" sz="2400" strike="noStrike" u="none">
                <a:solidFill>
                  <a:srgbClr val="000000"/>
                </a:solidFill>
                <a:effectLst/>
                <a:uFillTx/>
                <a:latin typeface="Arial"/>
              </a:rPr>
              <a:t> </a:t>
            </a:r>
            <a:br>
              <a:rPr sz="2400"/>
            </a:br>
            <a:r>
              <a:rPr b="1" lang="it-IT" sz="2200" strike="noStrike" u="none">
                <a:solidFill>
                  <a:srgbClr val="000000"/>
                </a:solidFill>
                <a:effectLst/>
                <a:uFillTx/>
                <a:latin typeface="Arial"/>
              </a:rPr>
              <a:t>ARTICOLO 1, COMMI 858-870 DELLA LEGGE N. 145/2018</a:t>
            </a:r>
            <a:endParaRPr b="0" lang="it-IT" sz="2200" strike="noStrike" u="none">
              <a:solidFill>
                <a:srgbClr val="000000"/>
              </a:solidFill>
              <a:effectLst/>
              <a:uFillTx/>
              <a:latin typeface="Helvetica Neue"/>
            </a:endParaRPr>
          </a:p>
        </p:txBody>
      </p:sp>
      <p:sp>
        <p:nvSpPr>
          <p:cNvPr id="141"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defTabSz="584280">
              <a:lnSpc>
                <a:spcPct val="100000"/>
              </a:lnSpc>
              <a:buNone/>
              <a:tabLst>
                <a:tab algn="l" pos="0"/>
              </a:tabLst>
            </a:pPr>
            <a:r>
              <a:rPr b="1" lang="it-IT" sz="2200" strike="noStrike" u="none">
                <a:solidFill>
                  <a:srgbClr val="000000"/>
                </a:solidFill>
                <a:effectLst/>
                <a:uFillTx/>
                <a:latin typeface="Arial"/>
                <a:ea typeface="Helvetica Neue Light"/>
              </a:rPr>
              <a:t>Comma 859.</a:t>
            </a:r>
            <a:r>
              <a:rPr b="0" lang="it-IT" sz="2200" strike="noStrike" u="none">
                <a:solidFill>
                  <a:srgbClr val="000000"/>
                </a:solidFill>
                <a:effectLst/>
                <a:uFillTx/>
                <a:latin typeface="Arial"/>
                <a:ea typeface="Helvetica Neue Light"/>
              </a:rPr>
              <a:t> A partire dall'anno 2020, le amministrazioni pubbliche, diverse dalle amministrazioni dello Stato e dagli enti del Servizio sanitario nazionale, di cui all'articolo 1, comma 2,della legge 31 dicembre 2009,n.196,applicano: a) b) le misure di cui alla lettera a) dei commi 862 o 864, se il debito commerciale residuo, di cui all'articolo 33 del decreto legislativo 14 marzo 2013, n. 33, rilevato alla fine dell'esercizio precedente non si sia ridotto almeno del 10 per cento rispetto a quello del secondo esercizio precedente; le misure di cui ai commi 862 o 864 se rispettano la condizione di cui alla lettera a), ma presentano un indicatore di ritardo annuale dei pagamenti, calcolato sulle fatture ricevute e scadute nell'anno precedente, non rispettoso dei termini di pagamento delle transazioni commerciali, come fissati dall'articolo 4 del decreto legislativo 9 ottobre 2002,n.231.</a:t>
            </a:r>
            <a:endParaRPr b="0" lang="it-IT" sz="2200" strike="noStrike" u="none">
              <a:solidFill>
                <a:srgbClr val="000000"/>
              </a:solidFill>
              <a:effectLst/>
              <a:uFillTx/>
              <a:latin typeface="Arial"/>
            </a:endParaRPr>
          </a:p>
          <a:p>
            <a:pPr indent="0" algn="just" defTabSz="584280">
              <a:lnSpc>
                <a:spcPct val="100000"/>
              </a:lnSpc>
              <a:buNone/>
              <a:tabLst>
                <a:tab algn="l" pos="0"/>
              </a:tabLst>
            </a:pPr>
            <a:endParaRPr b="0" lang="it-IT" sz="2200" strike="noStrike" u="none">
              <a:solidFill>
                <a:srgbClr val="000000"/>
              </a:solidFill>
              <a:effectLst/>
              <a:uFillTx/>
              <a:latin typeface="Arial"/>
            </a:endParaRPr>
          </a:p>
          <a:p>
            <a:pPr indent="0" algn="just" defTabSz="584280">
              <a:lnSpc>
                <a:spcPct val="100000"/>
              </a:lnSpc>
              <a:buNone/>
              <a:tabLst>
                <a:tab algn="l" pos="0"/>
              </a:tabLst>
            </a:pPr>
            <a:r>
              <a:rPr b="1" lang="it-IT" sz="2200" strike="noStrike" u="none">
                <a:solidFill>
                  <a:srgbClr val="000000"/>
                </a:solidFill>
                <a:effectLst/>
                <a:uFillTx/>
                <a:latin typeface="Arial"/>
                <a:ea typeface="Helvetica Neue Light"/>
              </a:rPr>
              <a:t>Comma861.</a:t>
            </a:r>
            <a:r>
              <a:rPr b="0" lang="it-IT" sz="2200" strike="noStrike" u="none">
                <a:solidFill>
                  <a:srgbClr val="000000"/>
                </a:solidFill>
                <a:effectLst/>
                <a:uFillTx/>
                <a:latin typeface="Arial"/>
                <a:ea typeface="Helvetica Neue Light"/>
              </a:rPr>
              <a:t> I tempi di pagamento e ritardo di cui ai commi 859 e 860 sono elaborati mediante la piattaforma elettronica (PCC) per la gestione telematica del rilascio delle certificazioni di cui all'articolo 7, comma 1, del decreto-legge 8 aprile 2013, n. 35, convertito, con modificazioni, dalla legge 6 giugno 2013,n.64. I tempi di ritardo sono calcolati tenendo conto anche delle fatture scadute che le amministrazioni non hanno ancora provveduto a pagare.</a:t>
            </a:r>
            <a:endParaRPr b="0" lang="it-IT"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42" name="Schermata 2019-10-30 alle 16.52.17.png 21" descr="Schermata 2019-10-30 alle 16.52.17.png"/>
          <p:cNvPicPr/>
          <p:nvPr/>
        </p:nvPicPr>
        <p:blipFill>
          <a:blip r:embed="rId1"/>
          <a:stretch/>
        </p:blipFill>
        <p:spPr>
          <a:xfrm>
            <a:off x="44280" y="8930160"/>
            <a:ext cx="12915720" cy="495000"/>
          </a:xfrm>
          <a:prstGeom prst="rect">
            <a:avLst/>
          </a:prstGeom>
          <a:noFill/>
          <a:ln w="12700">
            <a:noFill/>
          </a:ln>
        </p:spPr>
      </p:pic>
      <p:sp>
        <p:nvSpPr>
          <p:cNvPr id="143"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buNone/>
            </a:pPr>
            <a:r>
              <a:rPr b="1" lang="it-IT" sz="2400" strike="noStrike" u="none">
                <a:solidFill>
                  <a:srgbClr val="000000"/>
                </a:solidFill>
                <a:effectLst/>
                <a:uFillTx/>
                <a:latin typeface="Arial"/>
              </a:rPr>
              <a:t>FONDO GARANZIA DEBITI COMMERCIALI</a:t>
            </a:r>
            <a:r>
              <a:rPr b="0" lang="it-IT" sz="2400" strike="noStrike" u="none">
                <a:solidFill>
                  <a:srgbClr val="000000"/>
                </a:solidFill>
                <a:effectLst/>
                <a:uFillTx/>
                <a:latin typeface="Arial"/>
              </a:rPr>
              <a:t> </a:t>
            </a:r>
            <a:br>
              <a:rPr sz="2400"/>
            </a:br>
            <a:r>
              <a:rPr b="1" lang="it-IT" sz="2200" strike="noStrike" u="none">
                <a:solidFill>
                  <a:srgbClr val="000000"/>
                </a:solidFill>
                <a:effectLst/>
                <a:uFillTx/>
                <a:latin typeface="Arial"/>
              </a:rPr>
              <a:t>ARTICOLO 1, COMMI 858-870 DELLA LEGGE N. 145/2018</a:t>
            </a:r>
            <a:endParaRPr b="0" lang="it-IT" sz="2200" strike="noStrike" u="none">
              <a:solidFill>
                <a:srgbClr val="000000"/>
              </a:solidFill>
              <a:effectLst/>
              <a:uFillTx/>
              <a:latin typeface="Helvetica Neue"/>
            </a:endParaRPr>
          </a:p>
        </p:txBody>
      </p:sp>
      <p:sp>
        <p:nvSpPr>
          <p:cNvPr id="144"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defTabSz="584280">
              <a:lnSpc>
                <a:spcPct val="100000"/>
              </a:lnSpc>
              <a:buNone/>
              <a:tabLst>
                <a:tab algn="l" pos="0"/>
              </a:tabLst>
            </a:pPr>
            <a:r>
              <a:rPr b="1" lang="it-IT" sz="2200" strike="noStrike" u="none">
                <a:solidFill>
                  <a:srgbClr val="000000"/>
                </a:solidFill>
                <a:effectLst/>
                <a:uFillTx/>
                <a:latin typeface="Arial"/>
                <a:ea typeface="Helvetica Neue Light"/>
              </a:rPr>
              <a:t>Comma 863.</a:t>
            </a:r>
            <a:r>
              <a:rPr b="0" lang="it-IT" sz="2200" strike="noStrike" u="none">
                <a:solidFill>
                  <a:srgbClr val="000000"/>
                </a:solidFill>
                <a:effectLst/>
                <a:uFillTx/>
                <a:latin typeface="Arial"/>
                <a:ea typeface="Helvetica Neue Light"/>
              </a:rPr>
              <a:t> Nel corso dell'esercizio l'accantonamento al Fondo di garanzia debiti commerciali di cui al comma 862 è adeguato alle variazioni di bilancio relative agli stanziamenti della spesa per acquisto di beni e servizi e non riguarda gli stanziamenti di spesa che utilizzano risorse con specifico vincolo di destinazione</a:t>
            </a:r>
            <a:endParaRPr b="0" lang="it-IT" sz="2200" strike="noStrike" u="none">
              <a:solidFill>
                <a:srgbClr val="000000"/>
              </a:solidFill>
              <a:effectLst/>
              <a:uFillTx/>
              <a:latin typeface="Arial"/>
            </a:endParaRPr>
          </a:p>
          <a:p>
            <a:pPr indent="0" algn="just" defTabSz="584280">
              <a:lnSpc>
                <a:spcPct val="100000"/>
              </a:lnSpc>
              <a:buNone/>
              <a:tabLst>
                <a:tab algn="l" pos="0"/>
              </a:tabLst>
            </a:pPr>
            <a:endParaRPr b="0" lang="it-IT" sz="2200" strike="noStrike" u="none">
              <a:solidFill>
                <a:srgbClr val="000000"/>
              </a:solidFill>
              <a:effectLst/>
              <a:uFillTx/>
              <a:latin typeface="Arial"/>
            </a:endParaRPr>
          </a:p>
          <a:p>
            <a:pPr indent="0" algn="just" defTabSz="584280">
              <a:lnSpc>
                <a:spcPct val="100000"/>
              </a:lnSpc>
              <a:buNone/>
              <a:tabLst>
                <a:tab algn="l" pos="0"/>
              </a:tabLst>
            </a:pPr>
            <a:r>
              <a:rPr b="1" lang="it-IT" sz="2200" strike="noStrike" u="none">
                <a:solidFill>
                  <a:srgbClr val="000000"/>
                </a:solidFill>
                <a:effectLst/>
                <a:uFillTx/>
                <a:latin typeface="Arial"/>
                <a:ea typeface="Helvetica Neue Light"/>
              </a:rPr>
              <a:t>OBBLIGO DI ACCANTONAMENTO AL FGDC</a:t>
            </a:r>
            <a:r>
              <a:rPr b="0" lang="it-IT" sz="2200" strike="noStrike" u="none">
                <a:solidFill>
                  <a:srgbClr val="000000"/>
                </a:solidFill>
                <a:effectLst/>
                <a:uFillTx/>
                <a:latin typeface="Arial"/>
                <a:ea typeface="Helvetica Neue Light"/>
              </a:rPr>
              <a:t> </a:t>
            </a:r>
            <a:endParaRPr b="0" lang="it-IT" sz="2200" strike="noStrike" u="none">
              <a:solidFill>
                <a:srgbClr val="000000"/>
              </a:solidFill>
              <a:effectLst/>
              <a:uFillTx/>
              <a:latin typeface="Arial"/>
            </a:endParaRPr>
          </a:p>
          <a:p>
            <a:pPr indent="0" algn="just" defTabSz="584280">
              <a:lnSpc>
                <a:spcPct val="100000"/>
              </a:lnSpc>
              <a:buNone/>
              <a:tabLst>
                <a:tab algn="l" pos="0"/>
              </a:tabLst>
            </a:pPr>
            <a:r>
              <a:rPr b="0" lang="it-IT" sz="2200" strike="noStrike" u="none">
                <a:solidFill>
                  <a:srgbClr val="000000"/>
                </a:solidFill>
                <a:effectLst/>
                <a:uFillTx/>
                <a:latin typeface="Arial"/>
                <a:ea typeface="Helvetica Neue Light"/>
              </a:rPr>
              <a:t>L’obbligo di accantonamento al fondo di garanzia dei debiti commerciali scatta quando l’ente locale non rispetta entrambi i seguenti parametri; a) Non aver ridotto lo stock del debito scaduto e non pagato alla fine dell’esercizio precedente (es. 2025) di almeno il 10% rispetto a quello rilevato nel penultimo esercizio precedente (2024); b) Registrare un indicatore di ritardo relativo ai tempi medi di pagamento relativo all’esercizio precedente positivo (superiore a zero). Inoltre, in base a quanto previsto dal comma 868, l’obbligo di accantonamento scatta anche nel caso di mancata pubblicazione su Amministrazione trasparente dei dati del debito scaduto. </a:t>
            </a:r>
            <a:endParaRPr b="0" lang="it-IT"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45" name="Schermata 2019-10-30 alle 16.52.17.png 20" descr="Schermata 2019-10-30 alle 16.52.17.png"/>
          <p:cNvPicPr/>
          <p:nvPr/>
        </p:nvPicPr>
        <p:blipFill>
          <a:blip r:embed="rId1"/>
          <a:stretch/>
        </p:blipFill>
        <p:spPr>
          <a:xfrm>
            <a:off x="44280" y="8930160"/>
            <a:ext cx="12915720" cy="495000"/>
          </a:xfrm>
          <a:prstGeom prst="rect">
            <a:avLst/>
          </a:prstGeom>
          <a:noFill/>
          <a:ln w="12700">
            <a:noFill/>
          </a:ln>
        </p:spPr>
      </p:pic>
      <p:sp>
        <p:nvSpPr>
          <p:cNvPr id="146"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buNone/>
            </a:pPr>
            <a:r>
              <a:rPr b="1" lang="it-IT" sz="2400" strike="noStrike" u="none">
                <a:solidFill>
                  <a:srgbClr val="000000"/>
                </a:solidFill>
                <a:effectLst/>
                <a:uFillTx/>
                <a:latin typeface="Arial"/>
              </a:rPr>
              <a:t>FONDO GARANZIA DEBITI COMMERCIALI</a:t>
            </a:r>
            <a:r>
              <a:rPr b="0" lang="it-IT" sz="2400" strike="noStrike" u="none">
                <a:solidFill>
                  <a:srgbClr val="000000"/>
                </a:solidFill>
                <a:effectLst/>
                <a:uFillTx/>
                <a:latin typeface="Arial"/>
              </a:rPr>
              <a:t> </a:t>
            </a:r>
            <a:br>
              <a:rPr sz="2400"/>
            </a:br>
            <a:r>
              <a:rPr b="1" lang="it-IT" sz="2200" strike="noStrike" u="none">
                <a:solidFill>
                  <a:srgbClr val="000000"/>
                </a:solidFill>
                <a:effectLst/>
                <a:uFillTx/>
                <a:latin typeface="Arial"/>
              </a:rPr>
              <a:t>ARTICOLO 1, COMMI 858-870 DELLA LEGGE N. 145/2018</a:t>
            </a:r>
            <a:endParaRPr b="0" lang="it-IT" sz="2200" strike="noStrike" u="none">
              <a:solidFill>
                <a:srgbClr val="000000"/>
              </a:solidFill>
              <a:effectLst/>
              <a:uFillTx/>
              <a:latin typeface="Helvetica Neue"/>
            </a:endParaRPr>
          </a:p>
        </p:txBody>
      </p:sp>
      <p:sp>
        <p:nvSpPr>
          <p:cNvPr id="147"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marL="432000" indent="0" algn="just">
              <a:spcBef>
                <a:spcPts val="1417"/>
              </a:spcBef>
              <a:buNone/>
            </a:pPr>
            <a:r>
              <a:rPr b="0" lang="it-IT" sz="2200" strike="noStrike" u="none">
                <a:solidFill>
                  <a:srgbClr val="000000"/>
                </a:solidFill>
                <a:effectLst/>
                <a:uFillTx/>
                <a:latin typeface="Arial"/>
              </a:rPr>
              <a:t>Per il calcolo del Fondo di Garanzia dei Debiti Commerciali (B) va sempre considerato, in definitiva, il valore del Tempo medio ponderato di ritardo (A): </a:t>
            </a:r>
            <a:endParaRPr b="0" lang="it-IT" sz="2200" strike="noStrike" u="none">
              <a:solidFill>
                <a:srgbClr val="000000"/>
              </a:solidFill>
              <a:effectLst/>
              <a:uFillTx/>
              <a:latin typeface="Arial"/>
            </a:endParaRPr>
          </a:p>
          <a:p>
            <a:pPr marL="432000" indent="-324000" algn="just">
              <a:spcBef>
                <a:spcPts val="1417"/>
              </a:spcBef>
              <a:buClr>
                <a:srgbClr val="000000"/>
              </a:buClr>
              <a:buSzPct val="45000"/>
              <a:buFont typeface="Wingdings" charset="2"/>
              <a:buChar char=""/>
            </a:pPr>
            <a:r>
              <a:rPr b="0" lang="it-IT" sz="2200" strike="noStrike" u="none">
                <a:solidFill>
                  <a:srgbClr val="000000"/>
                </a:solidFill>
                <a:effectLst/>
                <a:uFillTx/>
                <a:latin typeface="Arial"/>
              </a:rPr>
              <a:t>• se A è ≤0 allora B è 0,00; </a:t>
            </a:r>
            <a:endParaRPr b="0" lang="it-IT" sz="2200" strike="noStrike" u="none">
              <a:solidFill>
                <a:srgbClr val="000000"/>
              </a:solidFill>
              <a:effectLst/>
              <a:uFillTx/>
              <a:latin typeface="Arial"/>
            </a:endParaRPr>
          </a:p>
          <a:p>
            <a:pPr marL="432000" indent="-324000" algn="just">
              <a:spcBef>
                <a:spcPts val="1417"/>
              </a:spcBef>
              <a:buClr>
                <a:srgbClr val="000000"/>
              </a:buClr>
              <a:buSzPct val="45000"/>
              <a:buFont typeface="Wingdings" charset="2"/>
              <a:buChar char=""/>
            </a:pPr>
            <a:r>
              <a:rPr b="0" lang="it-IT" sz="2200" strike="noStrike" u="none">
                <a:solidFill>
                  <a:srgbClr val="000000"/>
                </a:solidFill>
                <a:effectLst/>
                <a:uFillTx/>
                <a:latin typeface="Arial"/>
              </a:rPr>
              <a:t>• se A è compreso tra 1 e 10 giorni allora B è    l'1% degli stanziamenti assestati  </a:t>
            </a:r>
            <a:endParaRPr b="0" lang="it-IT" sz="2200" strike="noStrike" u="none">
              <a:solidFill>
                <a:srgbClr val="000000"/>
              </a:solidFill>
              <a:effectLst/>
              <a:uFillTx/>
              <a:latin typeface="Arial"/>
            </a:endParaRPr>
          </a:p>
          <a:p>
            <a:pPr marL="432000" indent="-324000" algn="just">
              <a:spcBef>
                <a:spcPts val="1417"/>
              </a:spcBef>
              <a:buClr>
                <a:srgbClr val="000000"/>
              </a:buClr>
              <a:buSzPct val="45000"/>
              <a:buFont typeface="Wingdings" charset="2"/>
              <a:buChar char=""/>
            </a:pPr>
            <a:r>
              <a:rPr b="0" lang="it-IT" sz="2200" strike="noStrike" u="none">
                <a:solidFill>
                  <a:srgbClr val="000000"/>
                </a:solidFill>
                <a:effectLst/>
                <a:uFillTx/>
                <a:latin typeface="Arial"/>
              </a:rPr>
              <a:t>• se A è compreso tra 11 e 30 giorni allora B è il 2% degli stanziamenti assestati  </a:t>
            </a:r>
            <a:endParaRPr b="0" lang="it-IT" sz="2200" strike="noStrike" u="none">
              <a:solidFill>
                <a:srgbClr val="000000"/>
              </a:solidFill>
              <a:effectLst/>
              <a:uFillTx/>
              <a:latin typeface="Arial"/>
            </a:endParaRPr>
          </a:p>
          <a:p>
            <a:pPr marL="432000" indent="-324000" algn="just">
              <a:spcBef>
                <a:spcPts val="1417"/>
              </a:spcBef>
              <a:buClr>
                <a:srgbClr val="000000"/>
              </a:buClr>
              <a:buSzPct val="45000"/>
              <a:buFont typeface="Wingdings" charset="2"/>
              <a:buChar char=""/>
            </a:pPr>
            <a:r>
              <a:rPr b="0" lang="it-IT" sz="2200" strike="noStrike" u="none">
                <a:solidFill>
                  <a:srgbClr val="000000"/>
                </a:solidFill>
                <a:effectLst/>
                <a:uFillTx/>
                <a:latin typeface="Arial"/>
              </a:rPr>
              <a:t>• se A è compreso tra 31 e 60 giorni allora B è il 3% degli stanziamenti assestati   </a:t>
            </a:r>
            <a:endParaRPr b="0" lang="it-IT" sz="2200" strike="noStrike" u="none">
              <a:solidFill>
                <a:srgbClr val="000000"/>
              </a:solidFill>
              <a:effectLst/>
              <a:uFillTx/>
              <a:latin typeface="Arial"/>
            </a:endParaRPr>
          </a:p>
          <a:p>
            <a:pPr marL="432000" indent="-324000" algn="just">
              <a:spcBef>
                <a:spcPts val="1417"/>
              </a:spcBef>
              <a:buClr>
                <a:srgbClr val="000000"/>
              </a:buClr>
              <a:buSzPct val="45000"/>
              <a:buFont typeface="Wingdings" charset="2"/>
              <a:buChar char=""/>
            </a:pPr>
            <a:r>
              <a:rPr b="0" lang="it-IT" sz="2200" strike="noStrike" u="none">
                <a:solidFill>
                  <a:srgbClr val="000000"/>
                </a:solidFill>
                <a:effectLst/>
                <a:uFillTx/>
                <a:latin typeface="Arial"/>
              </a:rPr>
              <a:t>• se A è &gt; 60 giorni </a:t>
            </a:r>
            <a:endParaRPr b="0" lang="it-IT"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48" name="Schermata 2019-10-30 alle 16.52.17.png 32" descr="Schermata 2019-10-30 alle 16.52.17.png"/>
          <p:cNvPicPr/>
          <p:nvPr/>
        </p:nvPicPr>
        <p:blipFill>
          <a:blip r:embed="rId1"/>
          <a:stretch/>
        </p:blipFill>
        <p:spPr>
          <a:xfrm>
            <a:off x="44280" y="8930160"/>
            <a:ext cx="12915720" cy="495000"/>
          </a:xfrm>
          <a:prstGeom prst="rect">
            <a:avLst/>
          </a:prstGeom>
          <a:noFill/>
          <a:ln w="12700">
            <a:noFill/>
          </a:ln>
        </p:spPr>
      </p:pic>
      <p:sp>
        <p:nvSpPr>
          <p:cNvPr id="149"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buNone/>
            </a:pPr>
            <a:r>
              <a:rPr b="1" lang="it-IT" sz="2400" strike="noStrike" u="none">
                <a:solidFill>
                  <a:srgbClr val="000000"/>
                </a:solidFill>
                <a:effectLst/>
                <a:uFillTx/>
                <a:latin typeface="Liberation Sans;Arial"/>
                <a:ea typeface="Helvetica Neue"/>
              </a:rPr>
              <a:t>RIFORMA ACCRUAL – GUIDA ITAS PER TUTTE LE VOCI DEL PIANO DEI CONTI</a:t>
            </a:r>
            <a:endParaRPr b="1" lang="it-IT" sz="2400" strike="noStrike" u="none">
              <a:solidFill>
                <a:srgbClr val="000000"/>
              </a:solidFill>
              <a:effectLst/>
              <a:uFillTx/>
              <a:latin typeface="Liberation Sans;Arial"/>
            </a:endParaRPr>
          </a:p>
        </p:txBody>
      </p:sp>
      <p:sp>
        <p:nvSpPr>
          <p:cNvPr id="150" name="PlaceHolder 2"/>
          <p:cNvSpPr>
            <a:spLocks noGrp="1"/>
          </p:cNvSpPr>
          <p:nvPr>
            <p:ph/>
          </p:nvPr>
        </p:nvSpPr>
        <p:spPr>
          <a:xfrm>
            <a:off x="650160" y="2282040"/>
            <a:ext cx="11703600" cy="5817960"/>
          </a:xfrm>
          <a:prstGeom prst="rect">
            <a:avLst/>
          </a:prstGeom>
          <a:noFill/>
          <a:ln w="0">
            <a:noFill/>
          </a:ln>
        </p:spPr>
        <p:txBody>
          <a:bodyPr lIns="0" rIns="0" tIns="0" bIns="0" anchor="t">
            <a:normAutofit lnSpcReduction="9999"/>
          </a:bodyPr>
          <a:p>
            <a:pPr indent="0" algn="just">
              <a:buNone/>
            </a:pPr>
            <a:r>
              <a:rPr b="0" lang="it-IT" sz="2200" strike="noStrike" u="none">
                <a:solidFill>
                  <a:srgbClr val="000000"/>
                </a:solidFill>
                <a:effectLst/>
                <a:uFillTx/>
                <a:latin typeface="Arial"/>
                <a:ea typeface="Helvetica Neue Light"/>
              </a:rPr>
              <a:t>A quattro mesi dalla scadenza dell'ultima milestone prevista dalla riforma abilitante 1.15 del Pnrr, la Ragioneria generale dello Stato accelera le attività di accompagnamento degli enti pubblici verso la sperimentazione del nuovo sistema contabile, che prevede la partecipazione alla fase pilota del 90% delle amministrazioni pubbliche, calcolate in termini di spesa.</a:t>
            </a:r>
            <a:endParaRPr b="0" lang="it-IT" sz="2200" strike="noStrike" u="none">
              <a:solidFill>
                <a:srgbClr val="000000"/>
              </a:solidFill>
              <a:effectLst/>
              <a:uFillTx/>
              <a:latin typeface="Arial"/>
            </a:endParaRPr>
          </a:p>
          <a:p>
            <a:pPr indent="0" algn="just">
              <a:buNone/>
            </a:pPr>
            <a:r>
              <a:rPr b="0" lang="it-IT" sz="2200" strike="noStrike" u="none">
                <a:solidFill>
                  <a:srgbClr val="000000"/>
                </a:solidFill>
                <a:effectLst/>
                <a:uFillTx/>
                <a:latin typeface="Arial"/>
                <a:ea typeface="Helvetica Neue Light"/>
              </a:rPr>
              <a:t>E’ stato pubblicato sul sito istituzionale della Ragioneria Generale dello Stato, una nuova sezione dedicata alle istruzioni operative, nella quale è stato reso disponibile un documento di raccordo tra il piano dei conti unico e i principi contabili ITAS (Italian Public Sector Accounting Standards). </a:t>
            </a:r>
            <a:endParaRPr b="0" lang="it-IT" sz="2200" strike="noStrike" u="none">
              <a:solidFill>
                <a:srgbClr val="000000"/>
              </a:solidFill>
              <a:effectLst/>
              <a:uFillTx/>
              <a:latin typeface="Arial"/>
            </a:endParaRPr>
          </a:p>
          <a:p>
            <a:pPr indent="0" algn="just">
              <a:buNone/>
            </a:pPr>
            <a:endParaRPr b="0" lang="it-IT" sz="2200" strike="noStrike" u="none">
              <a:solidFill>
                <a:srgbClr val="000000"/>
              </a:solidFill>
              <a:effectLst/>
              <a:uFillTx/>
              <a:latin typeface="Arial"/>
            </a:endParaRPr>
          </a:p>
          <a:p>
            <a:pPr indent="0" algn="just">
              <a:buNone/>
            </a:pPr>
            <a:r>
              <a:rPr b="0" lang="it-IT" sz="2200" strike="noStrike" u="none">
                <a:solidFill>
                  <a:srgbClr val="000000"/>
                </a:solidFill>
                <a:effectLst/>
                <a:uFillTx/>
                <a:latin typeface="Arial"/>
                <a:ea typeface="Helvetica Neue Light"/>
              </a:rPr>
              <a:t>Si tratta di uno strumento destinato ad avere un ruolo rilevante nella fase applicativa della riforma, perché consente agli operatori contabili delle amministrazioni di individuare con maggiore immediatezza lo standard ITAS pertinente rispetto alle diverse fattispecie di gestione.</a:t>
            </a:r>
            <a:endParaRPr b="0" lang="it-IT" sz="2200" strike="noStrike" u="none">
              <a:solidFill>
                <a:srgbClr val="000000"/>
              </a:solidFill>
              <a:effectLst/>
              <a:uFillTx/>
              <a:latin typeface="Arial"/>
            </a:endParaRPr>
          </a:p>
          <a:p>
            <a:pPr indent="0" algn="just">
              <a:buNone/>
            </a:pPr>
            <a:endParaRPr b="0" lang="it-IT" sz="2200" strike="noStrike" u="none">
              <a:solidFill>
                <a:srgbClr val="000000"/>
              </a:solidFill>
              <a:effectLst/>
              <a:uFillTx/>
              <a:latin typeface="Arial"/>
            </a:endParaRPr>
          </a:p>
          <a:p>
            <a:pPr indent="0" algn="just">
              <a:buNone/>
            </a:pPr>
            <a:r>
              <a:rPr b="0" lang="it-IT" sz="2200" strike="noStrike" u="none">
                <a:solidFill>
                  <a:srgbClr val="000000"/>
                </a:solidFill>
                <a:effectLst/>
                <a:uFillTx/>
                <a:latin typeface="Arial"/>
                <a:ea typeface="Helvetica Neue Light"/>
              </a:rPr>
              <a:t>Il file Excel consente infatti di individuare, per ciascuna voce del piano dei conti, lo standard ITAS di riferimento nella fase di rilevazione iniziale del fatto di gestione, quello relativo alla valutazione successiva, eventuali note esplicative e lo standard applicabile ai fini della presentazione in bilancio. In questo modo si costruisce un vero e proprio ponte operativo tra la struttura del piano dei conti e il sistema dei nuovi principi contabili, facilitando la traduzione delle regole teoriche in procedure contabili concrete.</a:t>
            </a:r>
            <a:endParaRPr b="0" lang="it-IT" sz="2200" strike="noStrike" u="none">
              <a:solidFill>
                <a:srgbClr val="729fcf"/>
              </a:solidFill>
              <a:effectLst/>
              <a:uFillTx/>
              <a:latin typeface="Liberation Sans;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51" name="Schermata 2019-10-30 alle 16.52.17.png 38" descr="Schermata 2019-10-30 alle 16.52.17.png"/>
          <p:cNvPicPr/>
          <p:nvPr/>
        </p:nvPicPr>
        <p:blipFill>
          <a:blip r:embed="rId1"/>
          <a:stretch/>
        </p:blipFill>
        <p:spPr>
          <a:xfrm>
            <a:off x="44280" y="8930160"/>
            <a:ext cx="12915720" cy="495000"/>
          </a:xfrm>
          <a:prstGeom prst="rect">
            <a:avLst/>
          </a:prstGeom>
          <a:noFill/>
          <a:ln w="12700">
            <a:noFill/>
          </a:ln>
        </p:spPr>
      </p:pic>
      <p:sp>
        <p:nvSpPr>
          <p:cNvPr id="152"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buNone/>
            </a:pPr>
            <a:r>
              <a:rPr b="1" lang="it-IT" sz="2200" strike="noStrike" u="none">
                <a:solidFill>
                  <a:srgbClr val="000000"/>
                </a:solidFill>
                <a:effectLst/>
                <a:uFillTx/>
                <a:latin typeface="Liberation Sans;Arial"/>
                <a:ea typeface="Helvetica Neue"/>
              </a:rPr>
              <a:t>RIFORMA ACCRUAL – GUIDA ITAS PER TUTTE LE VOCI DEL PIANO DEI CONTI</a:t>
            </a:r>
            <a:endParaRPr b="1" lang="it-IT" sz="2200" strike="noStrike" u="none">
              <a:solidFill>
                <a:srgbClr val="000000"/>
              </a:solidFill>
              <a:effectLst/>
              <a:uFillTx/>
              <a:latin typeface="Helvetica Neue"/>
            </a:endParaRPr>
          </a:p>
        </p:txBody>
      </p:sp>
      <p:sp>
        <p:nvSpPr>
          <p:cNvPr id="153"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a:buNone/>
            </a:pPr>
            <a:r>
              <a:rPr b="0" lang="it-IT" sz="2200" strike="noStrike" u="none">
                <a:solidFill>
                  <a:srgbClr val="000000"/>
                </a:solidFill>
                <a:effectLst/>
                <a:uFillTx/>
                <a:latin typeface="Arial"/>
                <a:ea typeface="Helvetica Neue Light"/>
              </a:rPr>
              <a:t>L'impostazione del documento è particolarmente utile sotto il profilo operativo. Nella colonna M è indicato lo standard ITAS applicabile nella fase di rilevazione iniziale (ad esempio l'ITAS 9 per i crediti relativi a trasferimenti da considerarsi immobilizzazioni o l'ITAS 18 per i debiti verso fornitori di servizi); nella colonna N sono invece riportati gli standard applicabili nella fase di valutazione successiva del fatto di gestione (come, negli esempi precedenti, l'ITAS 11). </a:t>
            </a:r>
            <a:endParaRPr b="0" lang="it-IT" sz="2200" strike="noStrike" u="none">
              <a:solidFill>
                <a:srgbClr val="729fcf"/>
              </a:solidFill>
              <a:effectLst/>
              <a:uFillTx/>
              <a:latin typeface="Arial"/>
            </a:endParaRPr>
          </a:p>
          <a:p>
            <a:pPr indent="0" algn="just">
              <a:buNone/>
            </a:pPr>
            <a:r>
              <a:rPr b="0" lang="it-IT" sz="2200" strike="noStrike" u="none">
                <a:solidFill>
                  <a:srgbClr val="000000"/>
                </a:solidFill>
                <a:effectLst/>
                <a:uFillTx/>
                <a:latin typeface="Arial"/>
                <a:ea typeface="Helvetica Neue Light"/>
              </a:rPr>
              <a:t>La colonna O contiene eventuali note esplicative, mentre la colonna P indica lo standard relativo alla presentazione in bilancio. Quest'ultima è popolata esclusivamente con l'ITAS 1 e solo per le voci del segmento A che compaiono negli schemi di bilancio. </a:t>
            </a:r>
            <a:endParaRPr b="0" lang="it-IT" sz="2200" strike="noStrike" u="none">
              <a:solidFill>
                <a:srgbClr val="729fcf"/>
              </a:solidFill>
              <a:effectLst/>
              <a:uFillTx/>
              <a:latin typeface="Arial"/>
            </a:endParaRPr>
          </a:p>
          <a:p>
            <a:pPr indent="0" algn="just">
              <a:buNone/>
            </a:pPr>
            <a:r>
              <a:rPr b="0" lang="it-IT" sz="2200" strike="noStrike" u="none">
                <a:solidFill>
                  <a:srgbClr val="000000"/>
                </a:solidFill>
                <a:effectLst/>
                <a:uFillTx/>
                <a:latin typeface="Arial"/>
                <a:ea typeface="Helvetica Neue Light"/>
              </a:rPr>
              <a:t>Scorrendo il file Excel emerge con chiarezza la logica sottostante al sistema dei principi ITAS. Per le voci dello stato patrimoniale, lo standard indicato nella fase di rilevazione iniziale fornisce indicazioni sulla data di prima iscrizione dell'attività, della passività o della voce di patrimonio netto connessa al fatto di gestione, nonché sul valore da attribuire all'elemento patrimoniale.</a:t>
            </a:r>
            <a:endParaRPr b="0" lang="it-IT" sz="2200" strike="noStrike" u="none">
              <a:solidFill>
                <a:srgbClr val="729fcf"/>
              </a:solidFill>
              <a:effectLst/>
              <a:uFillTx/>
              <a:latin typeface="Arial"/>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54" name="Schermata 2019-10-30 alle 16.52.17.png 37" descr="Schermata 2019-10-30 alle 16.52.17.png"/>
          <p:cNvPicPr/>
          <p:nvPr/>
        </p:nvPicPr>
        <p:blipFill>
          <a:blip r:embed="rId1"/>
          <a:stretch/>
        </p:blipFill>
        <p:spPr>
          <a:xfrm>
            <a:off x="44280" y="8930160"/>
            <a:ext cx="12915720" cy="495000"/>
          </a:xfrm>
          <a:prstGeom prst="rect">
            <a:avLst/>
          </a:prstGeom>
          <a:noFill/>
          <a:ln w="12700">
            <a:noFill/>
          </a:ln>
        </p:spPr>
      </p:pic>
      <p:sp>
        <p:nvSpPr>
          <p:cNvPr id="155"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buNone/>
            </a:pPr>
            <a:r>
              <a:rPr b="1" lang="it-IT" sz="2200" strike="noStrike" u="none">
                <a:solidFill>
                  <a:srgbClr val="000000"/>
                </a:solidFill>
                <a:effectLst/>
                <a:uFillTx/>
                <a:latin typeface="Liberation Sans;Arial"/>
                <a:ea typeface="Helvetica Neue"/>
              </a:rPr>
              <a:t>RIFORMA ACCRUAL – GUIDA ITAS PER TUTTE LE VOCI DEL PIANO DEI CONTI</a:t>
            </a:r>
            <a:endParaRPr b="1" lang="it-IT" sz="2200" strike="noStrike" u="none">
              <a:solidFill>
                <a:srgbClr val="000000"/>
              </a:solidFill>
              <a:effectLst/>
              <a:uFillTx/>
              <a:latin typeface="Helvetica Neue"/>
            </a:endParaRPr>
          </a:p>
        </p:txBody>
      </p:sp>
      <p:sp>
        <p:nvSpPr>
          <p:cNvPr id="156" name="PlaceHolder 2"/>
          <p:cNvSpPr>
            <a:spLocks noGrp="1"/>
          </p:cNvSpPr>
          <p:nvPr>
            <p:ph/>
          </p:nvPr>
        </p:nvSpPr>
        <p:spPr>
          <a:xfrm>
            <a:off x="650160" y="2282040"/>
            <a:ext cx="11703600" cy="5656320"/>
          </a:xfrm>
          <a:prstGeom prst="rect">
            <a:avLst/>
          </a:prstGeom>
          <a:noFill/>
          <a:ln w="0">
            <a:noFill/>
          </a:ln>
        </p:spPr>
        <p:txBody>
          <a:bodyPr lIns="0" rIns="0" tIns="0" bIns="0" anchor="t">
            <a:normAutofit lnSpcReduction="9999"/>
          </a:bodyPr>
          <a:p>
            <a:pPr indent="0" algn="just">
              <a:spcBef>
                <a:spcPts val="1417"/>
              </a:spcBef>
              <a:buNone/>
            </a:pPr>
            <a:r>
              <a:rPr b="0" lang="it-IT" sz="2200" strike="noStrike" u="none">
                <a:solidFill>
                  <a:srgbClr val="000000"/>
                </a:solidFill>
                <a:effectLst/>
                <a:uFillTx/>
                <a:latin typeface="Arial"/>
                <a:ea typeface="Helvetica Neue"/>
              </a:rPr>
              <a:t>Lo standard relativo alla valutazione successiva individua invece la data alla quale verificare il valore contabile dell'attività o della passività e disciplina l'eventuale adeguamento di valore, indicando anche la contropartita da registrare nel conto economico o nello stato patrimoniale. Il documento assume quindi un rilievo che va oltre la semplice funzione informativa. In un contesto in cui molte amministrazioni stanno iniziando solo ora a confrontarsi con la logica della contabilità economico-patrimoniale secondo principi Accrual, il raccordo tra piano dei conti e standard contabili rappresenta uno strumento di traduzione operativa della riforma, contribuendo a ridurre le incertezze applicative che inevitabilmente accompagnano l'introduzione di un nuovo sistema contabile. Parallelamente si intensificano anche le iniziative di accompagnamento sul territorio. Sono previsti seminari dal titolo Dal bilancio al valore: capire e vivere la riforma Accrual nella pubblica amministrazioni. Gli incontri vedranno la partecipazione dei tecnici della Ragioneria generale dello Stato e offriranno occasioni di confronto con il mondo accademico e professionale, con rappresentanti delle istituzioni politiche, con i responsabili delle ragionerie degli enti pubblici e con magistrati della Corte dei conti. L'impressione è che, dopo la lunga fase di costruzione del quadro normativo e dei principi contabili, la riforma stia entrando nella fase più delicata: quella dell'implementazione nelle amministrazioni, dalla quale dipenderà in larga misura la capacità del nuovo sistema contabile di produrre informazioni più comparabili e trasparenti e, soprattutto, di migliorare la valutazione delle politiche pubbliche.</a:t>
            </a:r>
            <a:endParaRPr b="0" lang="it-IT"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57" name="Schermata 2019-10-30 alle 16.52.17.png 36" descr="Schermata 2019-10-30 alle 16.52.17.png"/>
          <p:cNvPicPr/>
          <p:nvPr/>
        </p:nvPicPr>
        <p:blipFill>
          <a:blip r:embed="rId1"/>
          <a:stretch/>
        </p:blipFill>
        <p:spPr>
          <a:xfrm>
            <a:off x="44280" y="8930160"/>
            <a:ext cx="12915720" cy="495000"/>
          </a:xfrm>
          <a:prstGeom prst="rect">
            <a:avLst/>
          </a:prstGeom>
          <a:noFill/>
          <a:ln w="12700">
            <a:noFill/>
          </a:ln>
        </p:spPr>
      </p:pic>
      <p:sp>
        <p:nvSpPr>
          <p:cNvPr id="158"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defTabSz="584280">
              <a:lnSpc>
                <a:spcPct val="100000"/>
              </a:lnSpc>
              <a:spcBef>
                <a:spcPts val="1191"/>
              </a:spcBef>
              <a:spcAft>
                <a:spcPts val="992"/>
              </a:spcAft>
              <a:buNone/>
              <a:tabLst>
                <a:tab algn="l" pos="0"/>
              </a:tabLst>
            </a:pPr>
            <a:r>
              <a:rPr b="1" lang="it-IT" sz="2200" strike="noStrike" u="none">
                <a:solidFill>
                  <a:srgbClr val="000000"/>
                </a:solidFill>
                <a:effectLst/>
                <a:uFillTx/>
                <a:latin typeface="Arial"/>
                <a:ea typeface="Helvetica Neue Light"/>
              </a:rPr>
              <a:t>AMCO - Asset Management Company S.p.A</a:t>
            </a:r>
            <a:endParaRPr b="0" lang="it-IT" sz="2200" strike="noStrike" u="none">
              <a:solidFill>
                <a:srgbClr val="000000"/>
              </a:solidFill>
              <a:effectLst/>
              <a:uFillTx/>
              <a:latin typeface="Helvetica Neue"/>
            </a:endParaRPr>
          </a:p>
        </p:txBody>
      </p:sp>
      <p:sp>
        <p:nvSpPr>
          <p:cNvPr id="159" name="PlaceHolder 2"/>
          <p:cNvSpPr>
            <a:spLocks noGrp="1"/>
          </p:cNvSpPr>
          <p:nvPr>
            <p:ph/>
          </p:nvPr>
        </p:nvSpPr>
        <p:spPr>
          <a:xfrm>
            <a:off x="650160" y="1980000"/>
            <a:ext cx="11703600" cy="6480000"/>
          </a:xfrm>
          <a:prstGeom prst="rect">
            <a:avLst/>
          </a:prstGeom>
          <a:noFill/>
          <a:ln w="0">
            <a:noFill/>
          </a:ln>
        </p:spPr>
        <p:txBody>
          <a:bodyPr lIns="0" rIns="0" tIns="0" bIns="0" anchor="t">
            <a:normAutofit lnSpcReduction="9999"/>
          </a:bodyPr>
          <a:p>
            <a:pPr indent="0" algn="just" defTabSz="584280">
              <a:lnSpc>
                <a:spcPct val="100000"/>
              </a:lnSpc>
              <a:spcBef>
                <a:spcPts val="1191"/>
              </a:spcBef>
              <a:spcAft>
                <a:spcPts val="992"/>
              </a:spcAft>
              <a:buNone/>
              <a:tabLst>
                <a:tab algn="l" pos="0"/>
              </a:tabLst>
            </a:pPr>
            <a:r>
              <a:rPr b="1" lang="it-IT" sz="2200" strike="noStrike" u="none">
                <a:solidFill>
                  <a:srgbClr val="000000"/>
                </a:solidFill>
                <a:effectLst/>
                <a:uFillTx/>
                <a:latin typeface="Arial"/>
                <a:ea typeface="Helvetica Neue Light"/>
              </a:rPr>
              <a:t>AMCO - Asset Management Company S.p.A</a:t>
            </a:r>
            <a:r>
              <a:rPr b="0" lang="it-IT" sz="2200" strike="noStrike" u="none">
                <a:solidFill>
                  <a:srgbClr val="000000"/>
                </a:solidFill>
                <a:effectLst/>
                <a:uFillTx/>
                <a:latin typeface="Arial"/>
                <a:ea typeface="Helvetica Neue Light"/>
              </a:rPr>
              <a:t>. è una società finanziaria italiana, controllata dal Ministero dell'Economia e delle Finanze (MEF), specializzata nella gestione e nel recupero di crediti deteriorati (NPL - Non Performing Loans). Il suo statuto definisce l'organizzazione, la governance e le regole operative, con l'obiettivo di facilitare il riequilibrio finanziario di imprese e famiglie. AMCO - Asset Management Company </a:t>
            </a:r>
            <a:endParaRPr b="0" lang="it-IT" sz="2200" strike="noStrike" u="none">
              <a:solidFill>
                <a:srgbClr val="000000"/>
              </a:solidFill>
              <a:effectLst/>
              <a:uFillTx/>
              <a:latin typeface="Arial"/>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Opera nel settore del recupero crediti con una forte valenza pubblica, gestendo portafogli deteriorati per conto di istituti bancari ed enti.</a:t>
            </a:r>
            <a:endParaRPr b="0" lang="it-IT" sz="2200" strike="noStrike" u="none">
              <a:solidFill>
                <a:srgbClr val="000000"/>
              </a:solidFill>
              <a:effectLst/>
              <a:uFillTx/>
              <a:latin typeface="Arial"/>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A partire dal 2026, assumerà il ruolo di "riscossore di ultima istanza" per gli enti locali, con l'acquisizione di Extacta e l'integrazione di tecnologie per la gestione dei crediti.</a:t>
            </a:r>
            <a:endParaRPr b="0" lang="it-IT" sz="2200" strike="noStrike" u="none">
              <a:solidFill>
                <a:srgbClr val="000000"/>
              </a:solidFill>
              <a:effectLst/>
              <a:uFillTx/>
              <a:latin typeface="Arial"/>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Si conforma alle normative vigenti, tra cui la legge 190/2012 anti-corruzione, adottando un Piano Triennale per la Prevenzione della Corruzione (PTPC) e il Modello 231.</a:t>
            </a:r>
            <a:endParaRPr b="0" lang="it-IT" sz="2200" strike="noStrike" u="none">
              <a:solidFill>
                <a:srgbClr val="000000"/>
              </a:solidFill>
              <a:effectLst/>
              <a:uFillTx/>
              <a:latin typeface="Arial"/>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L'attuale statuto è stato modificato dall'Assemblea straordinaria il 6 marzo 2025.</a:t>
            </a:r>
            <a:endParaRPr b="0" lang="it-IT" sz="2200" strike="noStrike" u="none">
              <a:solidFill>
                <a:srgbClr val="000000"/>
              </a:solidFill>
              <a:effectLst/>
              <a:uFillTx/>
              <a:latin typeface="Arial"/>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Il piano strategico mira a valorizzare il portafoglio esistente, aumentando l'efficienza operativa e la performance di recupero. AMCO - Asset Management Company </a:t>
            </a:r>
            <a:endParaRPr b="0" lang="it-IT" sz="2200" strike="noStrike" u="none">
              <a:solidFill>
                <a:srgbClr val="000000"/>
              </a:solidFill>
              <a:effectLst/>
              <a:uFillTx/>
              <a:latin typeface="Arial"/>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AMCO è soggetta alla vigilanza della Corte dei Conti, per quanto riguarda la gestione, in qualità di ente controllato dal MEF </a:t>
            </a:r>
            <a:endParaRPr b="0" lang="it-IT"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60" name="Schermata 2019-10-30 alle 16.52.17.png 35" descr="Schermata 2019-10-30 alle 16.52.17.png"/>
          <p:cNvPicPr/>
          <p:nvPr/>
        </p:nvPicPr>
        <p:blipFill>
          <a:blip r:embed="rId1"/>
          <a:stretch/>
        </p:blipFill>
        <p:spPr>
          <a:xfrm>
            <a:off x="44280" y="8930160"/>
            <a:ext cx="12915720" cy="495000"/>
          </a:xfrm>
          <a:prstGeom prst="rect">
            <a:avLst/>
          </a:prstGeom>
          <a:noFill/>
          <a:ln w="12700">
            <a:noFill/>
          </a:ln>
        </p:spPr>
      </p:pic>
      <p:sp>
        <p:nvSpPr>
          <p:cNvPr id="161"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defTabSz="584280">
              <a:lnSpc>
                <a:spcPct val="100000"/>
              </a:lnSpc>
              <a:spcBef>
                <a:spcPts val="1191"/>
              </a:spcBef>
              <a:spcAft>
                <a:spcPts val="992"/>
              </a:spcAft>
              <a:buNone/>
              <a:tabLst>
                <a:tab algn="l" pos="0"/>
              </a:tabLst>
            </a:pPr>
            <a:r>
              <a:rPr b="1" lang="it-IT" sz="2200" strike="noStrike" u="none">
                <a:solidFill>
                  <a:srgbClr val="000000"/>
                </a:solidFill>
                <a:effectLst/>
                <a:uFillTx/>
                <a:latin typeface="Arial"/>
                <a:ea typeface="Helvetica Neue Light"/>
              </a:rPr>
              <a:t>AMCO - Asset Management Company S.p.A</a:t>
            </a:r>
            <a:endParaRPr b="0" lang="it-IT" sz="2200" strike="noStrike" u="none">
              <a:solidFill>
                <a:srgbClr val="000000"/>
              </a:solidFill>
              <a:effectLst/>
              <a:uFillTx/>
              <a:latin typeface="Helvetica Neue"/>
            </a:endParaRPr>
          </a:p>
        </p:txBody>
      </p:sp>
      <p:sp>
        <p:nvSpPr>
          <p:cNvPr id="162" name="PlaceHolder 2"/>
          <p:cNvSpPr>
            <a:spLocks noGrp="1"/>
          </p:cNvSpPr>
          <p:nvPr>
            <p:ph/>
          </p:nvPr>
        </p:nvSpPr>
        <p:spPr>
          <a:xfrm>
            <a:off x="650160" y="1980000"/>
            <a:ext cx="11703600" cy="6840000"/>
          </a:xfrm>
          <a:prstGeom prst="rect">
            <a:avLst/>
          </a:prstGeom>
          <a:noFill/>
          <a:ln w="0">
            <a:noFill/>
          </a:ln>
        </p:spPr>
        <p:txBody>
          <a:bodyPr lIns="0" rIns="0" tIns="0" bIns="0" anchor="t">
            <a:normAutofit lnSpcReduction="9999"/>
          </a:bodyPr>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Nello schema di decreto attuativo dell’art. 1, comma 662, della L. 199/2025 compaiono le indicazioni sul costo del servizio. Esso prevede un meccanismo scalare per cui al crescere delle percentuali di recupero aumenterebbero anche gli aggi. Gli oneri sarebbero pari:</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a una quota pari all’1 per cento delle somme riscosse se il tasso di riscossione è compreso tra lo 0 per cento ed il 7,99 per cento delle entrate affidate;</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a una quota pari al 9 per cento delle somme riscosse se il tasso di riscossione è compreso tra l’8 per cento ed il 14,99 per cento delle entrate affidate;</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una quota pari all’11 per cento delle somme riscosse se il tasso di riscossione è compreso tra il 15 per cento ed il 19,99 per cento delle entrate affidate;</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una quota pari al 13 per cento delle somme riscosse se il tasso di riscossione è compreso tra il 20 per cento ed il 24,99 per cento delle entrate affidate;</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una quota pari al 15 per cento delle somme riscosse se il tasso di riscossione è compreso tra il 25 per cento ed il 29,99 per cento delle entrate affidate;</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una quota pari al 17 per cento delle somme riscosse se il tasso di riscossione è compreso tra il 30 per cento ed il 49,99 per cento delle entrate affidate;</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una quota pari al 19 per cento delle somme riscosse se il tasso di riscossione è compreso tra il 50 per cento ed il 100 per cento delle entrate affidate.</a:t>
            </a:r>
            <a:endParaRPr b="0" lang="it-IT" sz="2200" strike="noStrike" u="none">
              <a:solidFill>
                <a:srgbClr val="000000"/>
              </a:solidFill>
              <a:effectLst/>
              <a:uFillTx/>
              <a:latin typeface="Times New Roman"/>
            </a:endParaRPr>
          </a:p>
          <a:p>
            <a:pPr indent="0" defTabSz="584280">
              <a:lnSpc>
                <a:spcPct val="100000"/>
              </a:lnSpc>
              <a:spcBef>
                <a:spcPts val="1191"/>
              </a:spcBef>
              <a:spcAft>
                <a:spcPts val="992"/>
              </a:spcAft>
              <a:buNone/>
              <a:tabLst>
                <a:tab algn="l" pos="0"/>
              </a:tabLst>
            </a:pPr>
            <a:endParaRPr b="0" lang="it-IT"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5" name="Schermata 2019-10-30 alle 16.52.17.png 1" descr="Schermata 2019-10-30 alle 16.52.17.png"/>
          <p:cNvPicPr/>
          <p:nvPr/>
        </p:nvPicPr>
        <p:blipFill>
          <a:blip r:embed="rId1"/>
          <a:stretch/>
        </p:blipFill>
        <p:spPr>
          <a:xfrm>
            <a:off x="44280" y="8930160"/>
            <a:ext cx="12915720" cy="495000"/>
          </a:xfrm>
          <a:prstGeom prst="rect">
            <a:avLst/>
          </a:prstGeom>
          <a:noFill/>
          <a:ln w="12700">
            <a:noFill/>
          </a:ln>
        </p:spPr>
      </p:pic>
      <p:sp>
        <p:nvSpPr>
          <p:cNvPr id="56"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buNone/>
            </a:pPr>
            <a:r>
              <a:rPr b="1" lang="it-IT" sz="2400" strike="noStrike" u="none">
                <a:solidFill>
                  <a:srgbClr val="000000"/>
                </a:solidFill>
                <a:effectLst/>
                <a:uFillTx/>
                <a:latin typeface="Arial"/>
              </a:rPr>
              <a:t>A COSA SERVONO LE PREVISIONI DI BILANCIO</a:t>
            </a:r>
            <a:r>
              <a:rPr b="0" lang="it-IT" sz="2400" strike="noStrike" u="none">
                <a:solidFill>
                  <a:srgbClr val="000000"/>
                </a:solidFill>
                <a:effectLst/>
                <a:uFillTx/>
                <a:latin typeface="Arial"/>
              </a:rPr>
              <a:t> </a:t>
            </a:r>
            <a:br>
              <a:rPr sz="2400"/>
            </a:br>
            <a:r>
              <a:rPr b="1" lang="it-IT" sz="2200" strike="noStrike" u="none">
                <a:solidFill>
                  <a:srgbClr val="111111"/>
                </a:solidFill>
                <a:effectLst/>
                <a:uFillTx/>
                <a:latin typeface="Arial"/>
              </a:rPr>
              <a:t>Deliberazione della Corte dei conti della Basilicata n. 11/2026/PRSE</a:t>
            </a:r>
            <a:endParaRPr b="0" lang="it-IT" sz="2200" strike="noStrike" u="none">
              <a:solidFill>
                <a:srgbClr val="000000"/>
              </a:solidFill>
              <a:effectLst/>
              <a:uFillTx/>
              <a:latin typeface="Arial"/>
            </a:endParaRPr>
          </a:p>
        </p:txBody>
      </p:sp>
      <p:sp>
        <p:nvSpPr>
          <p:cNvPr id="57"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defTabSz="584280">
              <a:lnSpc>
                <a:spcPct val="100000"/>
              </a:lnSpc>
              <a:buNone/>
              <a:tabLst>
                <a:tab algn="l" pos="0"/>
              </a:tabLst>
            </a:pPr>
            <a:r>
              <a:rPr b="0" lang="it-IT" sz="2200" strike="noStrike" u="none">
                <a:solidFill>
                  <a:srgbClr val="000000"/>
                </a:solidFill>
                <a:effectLst/>
                <a:uFillTx/>
                <a:latin typeface="Arial"/>
                <a:ea typeface="Helvetica Neue Light"/>
              </a:rPr>
              <a:t>Altresì nella determinazione di impegno della spesa devono essere riportati gli estremi del provvedimento di accertamento delle entrate che costituiscono la copertura e la loro classificazione in bilancio (che deve essere al titolo IV, V o VI). </a:t>
            </a:r>
            <a:endParaRPr b="0" lang="it-IT" sz="2200" strike="noStrike" u="none">
              <a:solidFill>
                <a:srgbClr val="000000"/>
              </a:solidFill>
              <a:effectLst/>
              <a:uFillTx/>
              <a:latin typeface="Times New Roman"/>
            </a:endParaRPr>
          </a:p>
          <a:p>
            <a:pPr indent="0" algn="just" defTabSz="584280">
              <a:lnSpc>
                <a:spcPct val="100000"/>
              </a:lnSpc>
              <a:buNone/>
              <a:tabLst>
                <a:tab algn="l" pos="0"/>
              </a:tabLst>
            </a:pPr>
            <a:endParaRPr b="0" lang="it-IT" sz="2200" strike="noStrike" u="none">
              <a:solidFill>
                <a:srgbClr val="000000"/>
              </a:solidFill>
              <a:effectLst/>
              <a:uFillTx/>
              <a:latin typeface="Times New Roman"/>
            </a:endParaRPr>
          </a:p>
          <a:p>
            <a:pPr indent="0" algn="just">
              <a:lnSpc>
                <a:spcPct val="115000"/>
              </a:lnSpc>
              <a:buNone/>
            </a:pPr>
            <a:r>
              <a:rPr b="0" lang="it-IT" sz="2200" strike="noStrike" u="none">
                <a:solidFill>
                  <a:srgbClr val="000000"/>
                </a:solidFill>
                <a:effectLst/>
                <a:uFillTx/>
                <a:latin typeface="Arial"/>
                <a:ea typeface="Helvetica Neue Light"/>
              </a:rPr>
              <a:t>È questa correlazione che garantisce gli equilibri, non quella a livello di stanziamenti, che definisce un mero equilibrio prospettico. Seguendo la logica della Corte e volendo evitare la sovrastima a preventivo gli enti dovrebbero stanziare le entrate e le spese correlate solo quando hanno la certezza del finanziamento. </a:t>
            </a:r>
            <a:endParaRPr b="0" lang="it-IT" sz="2200" strike="noStrike" u="none">
              <a:solidFill>
                <a:srgbClr val="111111"/>
              </a:solidFill>
              <a:effectLst/>
              <a:uFillTx/>
              <a:latin typeface="raleway;Arial"/>
            </a:endParaRPr>
          </a:p>
          <a:p>
            <a:pPr indent="0" algn="just">
              <a:lnSpc>
                <a:spcPct val="115000"/>
              </a:lnSpc>
              <a:buNone/>
            </a:pPr>
            <a:endParaRPr b="0" lang="it-IT" sz="2200" strike="noStrike" u="none">
              <a:solidFill>
                <a:srgbClr val="111111"/>
              </a:solidFill>
              <a:effectLst/>
              <a:uFillTx/>
              <a:latin typeface="raleway;Arial"/>
            </a:endParaRPr>
          </a:p>
          <a:p>
            <a:pPr indent="0" algn="just">
              <a:lnSpc>
                <a:spcPct val="115000"/>
              </a:lnSpc>
              <a:buNone/>
            </a:pPr>
            <a:r>
              <a:rPr b="0" lang="it-IT" sz="2200" strike="noStrike" u="none">
                <a:solidFill>
                  <a:srgbClr val="000000"/>
                </a:solidFill>
                <a:effectLst/>
                <a:uFillTx/>
                <a:latin typeface="Arial"/>
                <a:ea typeface="Helvetica Neue Light"/>
              </a:rPr>
              <a:t>In termini pratici, se un ente ha presentato una richiesta di finanziamento non dovrebbe stanziare nulla finché il contributo non viene assegnato. Questo, però, può portare a rallentamenti dell’attività di spesa, oltre che a moltiplicare le variazioni di bilancio, vanificando almeno in parte la valenza programmatoria del preventivo. </a:t>
            </a:r>
            <a:endParaRPr b="0" lang="it-IT" sz="2200" strike="noStrike" u="none">
              <a:solidFill>
                <a:srgbClr val="111111"/>
              </a:solidFill>
              <a:effectLst/>
              <a:uFillTx/>
              <a:latin typeface="raleway;Arial"/>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63" name="Schermata 2019-10-30 alle 16.52.17.png 34" descr="Schermata 2019-10-30 alle 16.52.17.png"/>
          <p:cNvPicPr/>
          <p:nvPr/>
        </p:nvPicPr>
        <p:blipFill>
          <a:blip r:embed="rId1"/>
          <a:stretch/>
        </p:blipFill>
        <p:spPr>
          <a:xfrm>
            <a:off x="44280" y="8930160"/>
            <a:ext cx="12915720" cy="495000"/>
          </a:xfrm>
          <a:prstGeom prst="rect">
            <a:avLst/>
          </a:prstGeom>
          <a:noFill/>
          <a:ln w="12700">
            <a:noFill/>
          </a:ln>
        </p:spPr>
      </p:pic>
      <p:sp>
        <p:nvSpPr>
          <p:cNvPr id="164"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spcBef>
                <a:spcPts val="1191"/>
              </a:spcBef>
              <a:spcAft>
                <a:spcPts val="992"/>
              </a:spcAft>
              <a:buNone/>
            </a:pPr>
            <a:r>
              <a:rPr b="1" lang="it-IT" sz="2200" strike="noStrike" u="none">
                <a:solidFill>
                  <a:srgbClr val="000000"/>
                </a:solidFill>
                <a:effectLst/>
                <a:uFillTx/>
                <a:latin typeface="Arial"/>
              </a:rPr>
              <a:t>LA GESTIONE CONTABILE DELLE OPERE PUBBLICHE NEL CONTESTO DEL PNRR</a:t>
            </a:r>
            <a:endParaRPr b="1" lang="it-IT" sz="2200" strike="noStrike" u="none">
              <a:solidFill>
                <a:srgbClr val="000000"/>
              </a:solidFill>
              <a:effectLst/>
              <a:uFillTx/>
              <a:latin typeface="Arial"/>
            </a:endParaRPr>
          </a:p>
        </p:txBody>
      </p:sp>
      <p:sp>
        <p:nvSpPr>
          <p:cNvPr id="165"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La gestione contabile delle opere pubbliche nel contesto del PNRR richiede un coordinamento rigoroso tra l'accertamento delle entrate, il cronoprogramma dei lavori e l'utilizzo del Fondo Pluriennale Vincolato (FPV), in vista della transizione verso il sistema Accrual. </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1" lang="it-IT" sz="2200" strike="noStrike" u="none">
                <a:solidFill>
                  <a:srgbClr val="000000"/>
                </a:solidFill>
                <a:effectLst/>
                <a:uFillTx/>
                <a:latin typeface="Arial"/>
                <a:ea typeface="Helvetica Neue Light"/>
              </a:rPr>
              <a:t>Accertamento e Fondo Pluriennale Vincolato (FPV)</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Il FPV funge da ponte tra l'acquisizione delle risorse e il loro effettivo impiego pluriennale, garantendo la copertura finanziaria delle spese impegnate. MEF Ragioneria Generale dello Stato </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1" lang="it-IT" sz="2200" strike="noStrike" u="none">
                <a:solidFill>
                  <a:srgbClr val="000000"/>
                </a:solidFill>
                <a:effectLst/>
                <a:uFillTx/>
                <a:latin typeface="Arial"/>
                <a:ea typeface="Helvetica Neue Light"/>
              </a:rPr>
              <a:t>Costituzione del FPV</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Per i contributi a rendicontazione (come i fondi PNRR), il FPV si costituisce solo se l'entrata accertata è stata anche incassata. In caso contrario, entrate e spese devono essere reimputate agli esercizi successivi.</a:t>
            </a:r>
            <a:endParaRPr b="0" lang="it-IT" sz="2200" strike="noStrike" u="none">
              <a:solidFill>
                <a:srgbClr val="000000"/>
              </a:solidFill>
              <a:effectLst/>
              <a:uFillTx/>
              <a:latin typeface="Times New Roman"/>
            </a:endParaRPr>
          </a:p>
          <a:p>
            <a:pPr indent="0" algn="ctr" defTabSz="584280">
              <a:lnSpc>
                <a:spcPct val="100000"/>
              </a:lnSpc>
              <a:spcBef>
                <a:spcPts val="1191"/>
              </a:spcBef>
              <a:spcAft>
                <a:spcPts val="992"/>
              </a:spcAft>
              <a:buNone/>
              <a:tabLst>
                <a:tab algn="l" pos="0"/>
              </a:tabLst>
            </a:pPr>
            <a:endParaRPr b="0" lang="it-IT" sz="2200" strike="noStrike" u="none">
              <a:solidFill>
                <a:srgbClr val="000000"/>
              </a:solidFill>
              <a:effectLst/>
              <a:uFillTx/>
              <a:latin typeface="Times New Roman"/>
            </a:endParaRPr>
          </a:p>
          <a:p>
            <a:pPr indent="0" algn="ctr" defTabSz="584280">
              <a:lnSpc>
                <a:spcPct val="100000"/>
              </a:lnSpc>
              <a:spcBef>
                <a:spcPts val="1191"/>
              </a:spcBef>
              <a:spcAft>
                <a:spcPts val="992"/>
              </a:spcAft>
              <a:buNone/>
              <a:tabLst>
                <a:tab algn="l" pos="0"/>
              </a:tabLst>
            </a:pPr>
            <a:endParaRPr b="0" lang="it-IT"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66" name="Schermata 2019-10-30 alle 16.52.17.png 33" descr="Schermata 2019-10-30 alle 16.52.17.png"/>
          <p:cNvPicPr/>
          <p:nvPr/>
        </p:nvPicPr>
        <p:blipFill>
          <a:blip r:embed="rId1"/>
          <a:stretch/>
        </p:blipFill>
        <p:spPr>
          <a:xfrm>
            <a:off x="44280" y="8930160"/>
            <a:ext cx="12915720" cy="495000"/>
          </a:xfrm>
          <a:prstGeom prst="rect">
            <a:avLst/>
          </a:prstGeom>
          <a:noFill/>
          <a:ln w="12700">
            <a:noFill/>
          </a:ln>
        </p:spPr>
      </p:pic>
      <p:sp>
        <p:nvSpPr>
          <p:cNvPr id="167"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spcBef>
                <a:spcPts val="1191"/>
              </a:spcBef>
              <a:spcAft>
                <a:spcPts val="992"/>
              </a:spcAft>
              <a:buNone/>
            </a:pPr>
            <a:r>
              <a:rPr b="1" lang="it-IT" sz="2200" strike="noStrike" u="none">
                <a:solidFill>
                  <a:srgbClr val="000000"/>
                </a:solidFill>
                <a:effectLst/>
                <a:uFillTx/>
                <a:latin typeface="Arial"/>
              </a:rPr>
              <a:t>LA GESTIONE CONTABILE DELLE OPERE PUBBLICHE NEL CONTESTO DEL PNRR</a:t>
            </a:r>
            <a:endParaRPr b="0" lang="it-IT" sz="2200" strike="noStrike" u="none">
              <a:solidFill>
                <a:srgbClr val="000000"/>
              </a:solidFill>
              <a:effectLst/>
              <a:uFillTx/>
              <a:latin typeface="Helvetica Neue"/>
            </a:endParaRPr>
          </a:p>
        </p:txBody>
      </p:sp>
      <p:sp>
        <p:nvSpPr>
          <p:cNvPr id="168"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defTabSz="584280">
              <a:lnSpc>
                <a:spcPct val="100000"/>
              </a:lnSpc>
              <a:spcBef>
                <a:spcPts val="1191"/>
              </a:spcBef>
              <a:spcAft>
                <a:spcPts val="992"/>
              </a:spcAft>
              <a:buNone/>
              <a:tabLst>
                <a:tab algn="l" pos="0"/>
              </a:tabLst>
            </a:pPr>
            <a:r>
              <a:rPr b="1" lang="it-IT" sz="2200" strike="noStrike" u="none">
                <a:solidFill>
                  <a:srgbClr val="000000"/>
                </a:solidFill>
                <a:effectLst/>
                <a:uFillTx/>
                <a:latin typeface="Arial"/>
                <a:ea typeface="Helvetica Neue Light"/>
              </a:rPr>
              <a:t>Estensione agli appalti sotto soglia </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La Legge di Bilancio 2026 ha esteso le regole di conservazione del FPV anche agli appalti di lavori pubblici di importo inferiore alla soglia comunitaria, per accelerare la spesa anche nei piccoli interventi.</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1" lang="it-IT" sz="2200" strike="noStrike" u="none">
                <a:solidFill>
                  <a:srgbClr val="000000"/>
                </a:solidFill>
                <a:effectLst/>
                <a:uFillTx/>
                <a:latin typeface="Arial"/>
                <a:ea typeface="Helvetica Neue Light"/>
              </a:rPr>
              <a:t>Vincolo al cronoprogramma</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La Corte dei Conti vieta la reimputazione delle risorse a un solo esercizio in assenza di un cronoprogramma aggiornato, poiché il FPV deve riflettere la reale distribuzione temporale dei lavori </a:t>
            </a:r>
            <a:endParaRPr b="0" lang="it-IT" sz="2200" strike="noStrike" u="none">
              <a:solidFill>
                <a:srgbClr val="000000"/>
              </a:solidFill>
              <a:effectLst/>
              <a:uFillTx/>
              <a:latin typeface="Times New Roman"/>
            </a:endParaRPr>
          </a:p>
          <a:p>
            <a:pPr indent="0" algn="ctr" defTabSz="584280">
              <a:lnSpc>
                <a:spcPct val="100000"/>
              </a:lnSpc>
              <a:spcBef>
                <a:spcPts val="1191"/>
              </a:spcBef>
              <a:spcAft>
                <a:spcPts val="992"/>
              </a:spcAft>
              <a:buNone/>
              <a:tabLst>
                <a:tab algn="l" pos="0"/>
              </a:tabLst>
            </a:pPr>
            <a:endParaRPr b="0" lang="it-IT" sz="2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69" name="Schermata 2019-10-30 alle 16.52.17.png 39" descr="Schermata 2019-10-30 alle 16.52.17.png"/>
          <p:cNvPicPr/>
          <p:nvPr/>
        </p:nvPicPr>
        <p:blipFill>
          <a:blip r:embed="rId1"/>
          <a:stretch/>
        </p:blipFill>
        <p:spPr>
          <a:xfrm>
            <a:off x="44280" y="8930160"/>
            <a:ext cx="12915720" cy="495000"/>
          </a:xfrm>
          <a:prstGeom prst="rect">
            <a:avLst/>
          </a:prstGeom>
          <a:noFill/>
          <a:ln w="12700">
            <a:noFill/>
          </a:ln>
        </p:spPr>
      </p:pic>
      <p:sp>
        <p:nvSpPr>
          <p:cNvPr id="170"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spcBef>
                <a:spcPts val="1191"/>
              </a:spcBef>
              <a:spcAft>
                <a:spcPts val="992"/>
              </a:spcAft>
              <a:buNone/>
            </a:pPr>
            <a:r>
              <a:rPr b="1" lang="it-IT" sz="2200" strike="noStrike" u="none">
                <a:solidFill>
                  <a:srgbClr val="000000"/>
                </a:solidFill>
                <a:effectLst/>
                <a:uFillTx/>
                <a:latin typeface="Arial"/>
              </a:rPr>
              <a:t>LA GESTIONE CONTABILE DELLE OPERE PUBBLICHE NEL CONTESTO DEL PNRR</a:t>
            </a:r>
            <a:endParaRPr b="0" lang="it-IT" sz="2200" strike="noStrike" u="none">
              <a:solidFill>
                <a:srgbClr val="000000"/>
              </a:solidFill>
              <a:effectLst/>
              <a:uFillTx/>
              <a:latin typeface="Helvetica Neue"/>
            </a:endParaRPr>
          </a:p>
        </p:txBody>
      </p:sp>
      <p:sp>
        <p:nvSpPr>
          <p:cNvPr id="171" name="PlaceHolder 2"/>
          <p:cNvSpPr>
            <a:spLocks noGrp="1"/>
          </p:cNvSpPr>
          <p:nvPr>
            <p:ph/>
          </p:nvPr>
        </p:nvSpPr>
        <p:spPr>
          <a:xfrm>
            <a:off x="650160" y="1620000"/>
            <a:ext cx="11703600" cy="7200000"/>
          </a:xfrm>
          <a:prstGeom prst="rect">
            <a:avLst/>
          </a:prstGeom>
          <a:noFill/>
          <a:ln w="0">
            <a:noFill/>
          </a:ln>
        </p:spPr>
        <p:txBody>
          <a:bodyPr lIns="0" rIns="0" tIns="0" bIns="0" anchor="t">
            <a:normAutofit/>
          </a:bodyPr>
          <a:p>
            <a:pPr indent="0" algn="ctr" defTabSz="584280">
              <a:lnSpc>
                <a:spcPct val="100000"/>
              </a:lnSpc>
              <a:spcBef>
                <a:spcPts val="1191"/>
              </a:spcBef>
              <a:spcAft>
                <a:spcPts val="992"/>
              </a:spcAft>
              <a:buNone/>
              <a:tabLst>
                <a:tab algn="l" pos="0"/>
              </a:tabLst>
            </a:pP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Il comma 660 dell’art. 1, della Legge n. 199 del 30.12.2025 aggiunge, infatti, al paragrafo 5.4.9. dell’allegato 4/2 al d.lgs. 118/2011 i seguenti capoversi:</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«Ferme restando le procedure previste dall’articolo 50 del decreto legislativo n. 36 del 2023 per i contratti sotto soglia, al fine di favorirne la tempestiva realizzazione, al termine dell’esercizio, le risorse accantonate nel fondo pluriennale vincolato per il finanziamento di spese non ancora impegnate per la realizzazione di investimenti sono interamente conservate nel fondo pluriennale vincolato determinato in sede di rendiconto, a condizione che siano verificate entrambe le seguenti condizioni:</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a) sono state interamente accertate le entrate che costituiscono la copertura dell’intera spesa di investimento;</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b) è stata completata la verifica del progetto di fattibilità tecnico-economica e formalmente affidata la progettazione esecutiva.</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Nell’esercizio successivo in assenza di aggiudicazione delle procedure di affidamento dell’opera, le risorse accertate ma non ancora impegnate, cui il fondo pluriennale si riferisce, confluiscono nel risultato di amministrazione disponibile, destinato o vincolato in relazione alla fonte di finanziamento per la riprogrammazione dell’intervento in conto capitale ed il fondo pluriennale deve essere ridotto di pari importo».</a:t>
            </a:r>
            <a:endParaRPr b="0" lang="it-IT" sz="2200" strike="noStrike" u="none">
              <a:solidFill>
                <a:srgbClr val="000000"/>
              </a:solidFill>
              <a:effectLst/>
              <a:uFillTx/>
              <a:latin typeface="Times New Roman"/>
            </a:endParaRPr>
          </a:p>
          <a:p>
            <a:pPr indent="0" defTabSz="584280">
              <a:lnSpc>
                <a:spcPct val="100000"/>
              </a:lnSpc>
              <a:spcBef>
                <a:spcPts val="1191"/>
              </a:spcBef>
              <a:spcAft>
                <a:spcPts val="992"/>
              </a:spcAft>
              <a:buNone/>
              <a:tabLst>
                <a:tab algn="l" pos="0"/>
              </a:tabLst>
            </a:pPr>
            <a:endParaRPr b="0" lang="it-IT" sz="2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2" name="Schermata 2019-10-30 alle 16.52.17.png 40" descr="Schermata 2019-10-30 alle 16.52.17.png"/>
          <p:cNvPicPr/>
          <p:nvPr/>
        </p:nvPicPr>
        <p:blipFill>
          <a:blip r:embed="rId1"/>
          <a:stretch/>
        </p:blipFill>
        <p:spPr>
          <a:xfrm>
            <a:off x="44280" y="8930160"/>
            <a:ext cx="12915720" cy="495000"/>
          </a:xfrm>
          <a:prstGeom prst="rect">
            <a:avLst/>
          </a:prstGeom>
          <a:noFill/>
          <a:ln w="12700">
            <a:noFill/>
          </a:ln>
        </p:spPr>
      </p:pic>
      <p:sp>
        <p:nvSpPr>
          <p:cNvPr id="173"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spcBef>
                <a:spcPts val="1191"/>
              </a:spcBef>
              <a:spcAft>
                <a:spcPts val="992"/>
              </a:spcAft>
              <a:buNone/>
            </a:pPr>
            <a:r>
              <a:rPr b="1" lang="it-IT" sz="2200" strike="noStrike" u="none">
                <a:solidFill>
                  <a:srgbClr val="000000"/>
                </a:solidFill>
                <a:effectLst/>
                <a:uFillTx/>
                <a:latin typeface="Arial"/>
              </a:rPr>
              <a:t>LA GESTIONE CONTABILE DELLE OPERE PUBBLICHE NEL CONTESTO DEL PNRR</a:t>
            </a:r>
            <a:endParaRPr b="0" lang="it-IT" sz="2200" strike="noStrike" u="none">
              <a:solidFill>
                <a:srgbClr val="000000"/>
              </a:solidFill>
              <a:effectLst/>
              <a:uFillTx/>
              <a:latin typeface="Helvetica Neue"/>
            </a:endParaRPr>
          </a:p>
        </p:txBody>
      </p:sp>
      <p:sp>
        <p:nvSpPr>
          <p:cNvPr id="174"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ctr" defTabSz="584280">
              <a:lnSpc>
                <a:spcPct val="100000"/>
              </a:lnSpc>
              <a:spcBef>
                <a:spcPts val="1191"/>
              </a:spcBef>
              <a:spcAft>
                <a:spcPts val="992"/>
              </a:spcAft>
              <a:buNone/>
              <a:tabLst>
                <a:tab algn="l" pos="0"/>
              </a:tabLst>
            </a:pP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Viene introdotto un regime differenziato dal punto di vista contabile a seconda che l’importo dei lavori sia sopra o sotto soglia. La prima conseguenza della riforma riguarda i lavori pubblici di importo inferiore a 150.000 euro per i quali si applicheranno le stesse regole vigenti per tutti i lavori sotto soglia, con la conseguenza che il mancato affidamento diretto o la mancata sottoscrizione del contratto di appalto entro la fine dell’esercizio non comporterà più che le risorse stanziate debbano necessariamente confluire, secondo la regola generale del principio della competenza finanziaria potenziata, tra le economie di bilancio da rappresentare contabilmente nel risultato di amministrazione tra le voci dell’avanzo vincolato, destinato o nella parte disponibile (a seconda della fonte del finanziamento), ma possono essere mantenute nel fondo pluriennale vincolato (FPV), secondo la speciale disciplina prima vigente per i lavori pubblici oggetto di programmazione nell’ambito del piano triennale. La novella, tuttavia, introduce un doppio canale per la formazione del FPV in materia di lavori pubblici, sulla base dell’importo sopra o sotto soglia dei lavori da realizzare, innovando alla disciplina previgente che trovava uniforme applicazione a tutti i lavori di importo pari o superiore a 150.000 euro.</a:t>
            </a:r>
            <a:endParaRPr b="0" lang="it-IT" sz="2200" strike="noStrike" u="none">
              <a:solidFill>
                <a:srgbClr val="000000"/>
              </a:solidFill>
              <a:effectLst/>
              <a:uFillTx/>
              <a:latin typeface="Times New Roman"/>
            </a:endParaRPr>
          </a:p>
          <a:p>
            <a:pPr indent="0" defTabSz="584280">
              <a:lnSpc>
                <a:spcPct val="100000"/>
              </a:lnSpc>
              <a:spcBef>
                <a:spcPts val="1191"/>
              </a:spcBef>
              <a:spcAft>
                <a:spcPts val="992"/>
              </a:spcAft>
              <a:buNone/>
              <a:tabLst>
                <a:tab algn="l" pos="0"/>
              </a:tabLst>
            </a:pPr>
            <a:endParaRPr b="0" lang="it-IT"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5" name="Schermata 2019-10-30 alle 16.52.17.png 41" descr="Schermata 2019-10-30 alle 16.52.17.png"/>
          <p:cNvPicPr/>
          <p:nvPr/>
        </p:nvPicPr>
        <p:blipFill>
          <a:blip r:embed="rId1"/>
          <a:stretch/>
        </p:blipFill>
        <p:spPr>
          <a:xfrm>
            <a:off x="44280" y="8930160"/>
            <a:ext cx="12915720" cy="495000"/>
          </a:xfrm>
          <a:prstGeom prst="rect">
            <a:avLst/>
          </a:prstGeom>
          <a:noFill/>
          <a:ln w="12700">
            <a:noFill/>
          </a:ln>
        </p:spPr>
      </p:pic>
      <p:sp>
        <p:nvSpPr>
          <p:cNvPr id="176"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buNone/>
            </a:pPr>
            <a:r>
              <a:rPr b="1" lang="it-IT" sz="2400" strike="noStrike" u="none">
                <a:solidFill>
                  <a:srgbClr val="000000"/>
                </a:solidFill>
                <a:effectLst/>
                <a:uFillTx/>
                <a:latin typeface="Helvetica Neue"/>
              </a:rPr>
              <a:t>CRONOPROGRAMMA DELLE OPERE PUBBLICHE</a:t>
            </a:r>
            <a:endParaRPr b="1" lang="it-IT" sz="2400" strike="noStrike" u="none">
              <a:solidFill>
                <a:srgbClr val="000000"/>
              </a:solidFill>
              <a:effectLst/>
              <a:uFillTx/>
              <a:latin typeface="Helvetica Neue"/>
            </a:endParaRPr>
          </a:p>
        </p:txBody>
      </p:sp>
      <p:sp>
        <p:nvSpPr>
          <p:cNvPr id="177"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ctr" defTabSz="584280">
              <a:lnSpc>
                <a:spcPct val="100000"/>
              </a:lnSpc>
              <a:spcBef>
                <a:spcPts val="1191"/>
              </a:spcBef>
              <a:spcAft>
                <a:spcPts val="992"/>
              </a:spcAft>
              <a:buNone/>
              <a:tabLst>
                <a:tab algn="l" pos="0"/>
              </a:tabLst>
            </a:pP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Il cronoprogramma è lo strumento fondamentale per la programmazione e il monitoraggio dei target PNRR. </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1" lang="it-IT" sz="2200" strike="noStrike" u="none">
                <a:solidFill>
                  <a:srgbClr val="000000"/>
                </a:solidFill>
                <a:effectLst/>
                <a:uFillTx/>
                <a:latin typeface="Arial"/>
                <a:ea typeface="Helvetica Neue Light"/>
              </a:rPr>
              <a:t>Redazione e Aggiornamento: </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Elaborato dal progettista e aggiornato dall'impresa, deve essere coerente con lo stato di avanzamento dei lavori (SAL).</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1" lang="it-IT" sz="2200" strike="noStrike" u="none">
                <a:solidFill>
                  <a:srgbClr val="000000"/>
                </a:solidFill>
                <a:effectLst/>
                <a:uFillTx/>
                <a:latin typeface="Arial"/>
                <a:ea typeface="Helvetica Neue Light"/>
              </a:rPr>
              <a:t>Variazioni: </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Qualora l'andamento dei lavori differisca dalle previsioni, scatta l'obbligo di aggiornamento immediato del cronoprogramma per riallineare gli impegni finanziari. </a:t>
            </a:r>
            <a:endParaRPr b="0" lang="it-IT" sz="2200" strike="noStrike" u="none">
              <a:solidFill>
                <a:srgbClr val="000000"/>
              </a:solidFill>
              <a:effectLst/>
              <a:uFillTx/>
              <a:latin typeface="Times New Roman"/>
            </a:endParaRPr>
          </a:p>
          <a:p>
            <a:pPr indent="0" algn="ctr" defTabSz="584280">
              <a:lnSpc>
                <a:spcPct val="100000"/>
              </a:lnSpc>
              <a:spcBef>
                <a:spcPts val="1191"/>
              </a:spcBef>
              <a:spcAft>
                <a:spcPts val="992"/>
              </a:spcAft>
              <a:buNone/>
              <a:tabLst>
                <a:tab algn="l" pos="0"/>
              </a:tabLst>
            </a:pPr>
            <a:endParaRPr b="0" lang="it-IT"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8" name="Schermata 2019-10-30 alle 16.52.17.png 42" descr="Schermata 2019-10-30 alle 16.52.17.png"/>
          <p:cNvPicPr/>
          <p:nvPr/>
        </p:nvPicPr>
        <p:blipFill>
          <a:blip r:embed="rId1"/>
          <a:stretch/>
        </p:blipFill>
        <p:spPr>
          <a:xfrm>
            <a:off x="44280" y="8930160"/>
            <a:ext cx="12915720" cy="495000"/>
          </a:xfrm>
          <a:prstGeom prst="rect">
            <a:avLst/>
          </a:prstGeom>
          <a:noFill/>
          <a:ln w="12700">
            <a:noFill/>
          </a:ln>
        </p:spPr>
      </p:pic>
      <p:sp>
        <p:nvSpPr>
          <p:cNvPr id="179"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buNone/>
            </a:pPr>
            <a:r>
              <a:rPr b="1" lang="it-IT" sz="2400" strike="noStrike" u="none">
                <a:solidFill>
                  <a:srgbClr val="000000"/>
                </a:solidFill>
                <a:effectLst/>
                <a:uFillTx/>
                <a:latin typeface="Helvetica Neue"/>
              </a:rPr>
              <a:t>CRONOPROGRAMMA DELLE OPERE PUBBLICHE</a:t>
            </a:r>
            <a:endParaRPr b="1" lang="it-IT" sz="2400" strike="noStrike" u="none">
              <a:solidFill>
                <a:srgbClr val="000000"/>
              </a:solidFill>
              <a:effectLst/>
              <a:uFillTx/>
              <a:latin typeface="Helvetica Neue"/>
            </a:endParaRPr>
          </a:p>
        </p:txBody>
      </p:sp>
      <p:sp>
        <p:nvSpPr>
          <p:cNvPr id="180"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ctr" defTabSz="584280">
              <a:lnSpc>
                <a:spcPct val="100000"/>
              </a:lnSpc>
              <a:spcBef>
                <a:spcPts val="1191"/>
              </a:spcBef>
              <a:spcAft>
                <a:spcPts val="992"/>
              </a:spcAft>
              <a:buNone/>
              <a:tabLst>
                <a:tab algn="l" pos="0"/>
              </a:tabLst>
            </a:pP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Il fondo pluriennale vincolato è il “saldo finanziario che garantisce la copertura di spese imputate agli esercizi successivi a quello in corso, che nasce dall’esigenza di applicare il principio di competenza finanziaria di cui all’allegato 1, e rendere evidente la distanza temporale intercorrente tra l’acquisizione dei finanziamenti e l’effettivo impiego di tali risorse” (cfr. paragrafo 5.4.1 dell’Allegato n. 4/2 al D.lgs. n. 118/2011).</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In particolare, il FPV assume le caratteristiche di strumento di programmazione e controllo delle modalità e dei tempi di impiego delle risorse, prevalentemente vincolate.</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Infatti, come osservato dalla Corte dei conti, sez. reg. di contr. Veneto, nella delib. n. 44/2026/PRSE, depositata il 12 febbraio 2026, la programmazione e la previsione delle opere pubbliche, in base alla normativa vigente, trovano fondamento nel programma triennale delle opere pubbliche con relativo elenco annuale che prevede, altresì, la redazione di un apposito cronoprogramma per ciascuna spesa di investimento programmata.</a:t>
            </a:r>
            <a:endParaRPr b="0" lang="it-IT" sz="2200" strike="noStrike" u="none">
              <a:solidFill>
                <a:srgbClr val="000000"/>
              </a:solidFill>
              <a:effectLst/>
              <a:uFillTx/>
              <a:latin typeface="Times New Roman"/>
            </a:endParaRPr>
          </a:p>
          <a:p>
            <a:pPr indent="0" defTabSz="584280">
              <a:lnSpc>
                <a:spcPct val="100000"/>
              </a:lnSpc>
              <a:spcBef>
                <a:spcPts val="1191"/>
              </a:spcBef>
              <a:spcAft>
                <a:spcPts val="992"/>
              </a:spcAft>
              <a:buNone/>
              <a:tabLst>
                <a:tab algn="l" pos="0"/>
              </a:tabLst>
            </a:pPr>
            <a:endParaRPr b="0" lang="it-IT" sz="2200" strike="noStrike" u="none">
              <a:solidFill>
                <a:srgbClr val="000000"/>
              </a:solidFill>
              <a:effectLst/>
              <a:uFillTx/>
              <a:latin typeface="Times New Roman"/>
            </a:endParaRPr>
          </a:p>
          <a:p>
            <a:pPr indent="0" defTabSz="584280">
              <a:lnSpc>
                <a:spcPct val="100000"/>
              </a:lnSpc>
              <a:spcBef>
                <a:spcPts val="1191"/>
              </a:spcBef>
              <a:spcAft>
                <a:spcPts val="992"/>
              </a:spcAft>
              <a:buNone/>
              <a:tabLst>
                <a:tab algn="l" pos="0"/>
              </a:tabLst>
            </a:pPr>
            <a:endParaRPr b="0" lang="it-IT"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81" name="Schermata 2019-10-30 alle 16.52.17.png 43" descr="Schermata 2019-10-30 alle 16.52.17.png"/>
          <p:cNvPicPr/>
          <p:nvPr/>
        </p:nvPicPr>
        <p:blipFill>
          <a:blip r:embed="rId1"/>
          <a:stretch/>
        </p:blipFill>
        <p:spPr>
          <a:xfrm>
            <a:off x="44280" y="8930160"/>
            <a:ext cx="12915720" cy="495000"/>
          </a:xfrm>
          <a:prstGeom prst="rect">
            <a:avLst/>
          </a:prstGeom>
          <a:noFill/>
          <a:ln w="12700">
            <a:noFill/>
          </a:ln>
        </p:spPr>
      </p:pic>
      <p:sp>
        <p:nvSpPr>
          <p:cNvPr id="182"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buNone/>
            </a:pPr>
            <a:r>
              <a:rPr b="1" lang="it-IT" sz="2400" strike="noStrike" u="none">
                <a:solidFill>
                  <a:srgbClr val="000000"/>
                </a:solidFill>
                <a:effectLst/>
                <a:uFillTx/>
                <a:latin typeface="Helvetica Neue"/>
              </a:rPr>
              <a:t>CRONOPROGRAMMA DELLE OPERE PUBBLICHE</a:t>
            </a:r>
            <a:endParaRPr b="1" lang="it-IT" sz="2400" strike="noStrike" u="none">
              <a:solidFill>
                <a:srgbClr val="000000"/>
              </a:solidFill>
              <a:effectLst/>
              <a:uFillTx/>
              <a:latin typeface="Helvetica Neue"/>
            </a:endParaRPr>
          </a:p>
        </p:txBody>
      </p:sp>
      <p:sp>
        <p:nvSpPr>
          <p:cNvPr id="183"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ctr" defTabSz="584280">
              <a:lnSpc>
                <a:spcPct val="100000"/>
              </a:lnSpc>
              <a:spcBef>
                <a:spcPts val="1191"/>
              </a:spcBef>
              <a:spcAft>
                <a:spcPts val="992"/>
              </a:spcAft>
              <a:buNone/>
              <a:tabLst>
                <a:tab algn="l" pos="0"/>
              </a:tabLst>
            </a:pP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Quindi qualora nel corso della gestione dell’esercizio (e dei successivi), l’andamento dello stato di avanzamento dei lavori fosse diverso rispetto a quello previsto nel cronoprogramma, sarà necessario aggiornare lo stesso cronoprogramma, adottando le correlate variazioni al bilancio di previsione, al fondo pluriennale vincolato legato all’investimento con conseguente reimputazione degli impegni assunti in misura differente rispetto alle previsioni contenute nel cronoprogramma aggiornato.</a:t>
            </a:r>
            <a:endParaRPr b="0" lang="it-IT" sz="2200" strike="noStrike" u="none">
              <a:solidFill>
                <a:srgbClr val="000000"/>
              </a:solidFill>
              <a:effectLst/>
              <a:uFillTx/>
              <a:latin typeface="Times New Roman"/>
            </a:endParaRPr>
          </a:p>
          <a:p>
            <a:pPr indent="0" algn="just" defTabSz="584280">
              <a:lnSpc>
                <a:spcPct val="100000"/>
              </a:lnSpc>
              <a:spcBef>
                <a:spcPts val="1191"/>
              </a:spcBef>
              <a:spcAft>
                <a:spcPts val="992"/>
              </a:spcAft>
              <a:buNone/>
              <a:tabLst>
                <a:tab algn="l" pos="0"/>
              </a:tabLst>
            </a:pPr>
            <a:r>
              <a:rPr b="0" lang="it-IT" sz="2200" strike="noStrike" u="none">
                <a:solidFill>
                  <a:srgbClr val="000000"/>
                </a:solidFill>
                <a:effectLst/>
                <a:uFillTx/>
                <a:latin typeface="Arial"/>
                <a:ea typeface="Helvetica Neue Light"/>
              </a:rPr>
              <a:t>La Corte ha rammentato l’importanza di monitorare costantemente la corretta determinazione del FPV, prestando particolare attenzione al momento della programmazione e della correlata previsione di bilancio, quando occorre formulare adeguati programmi di impiego delle risorse acquisite, supportati e giustificati da congrui cronoprogrammi, saldamente ancorati agli esercizi finanziari in cui si prevede che il progetto trovi la sua attuazione, misurata dal perfezionamento delle relative obbligazioni (in tal senso, cfr. deliberazioni n. 4/SEZAUT/2015 e n. 9/SEZAUT/2016/INPR).</a:t>
            </a:r>
            <a:endParaRPr b="0" lang="it-IT" sz="2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84" name="Schermata 2019-10-30 alle 16.52.17.png 44" descr="Schermata 2019-10-30 alle 16.52.17.png"/>
          <p:cNvPicPr/>
          <p:nvPr/>
        </p:nvPicPr>
        <p:blipFill>
          <a:blip r:embed="rId1"/>
          <a:stretch/>
        </p:blipFill>
        <p:spPr>
          <a:xfrm>
            <a:off x="44280" y="8930160"/>
            <a:ext cx="12915720" cy="495000"/>
          </a:xfrm>
          <a:prstGeom prst="rect">
            <a:avLst/>
          </a:prstGeom>
          <a:noFill/>
          <a:ln w="12700">
            <a:noFill/>
          </a:ln>
        </p:spPr>
      </p:pic>
      <p:sp>
        <p:nvSpPr>
          <p:cNvPr id="185" name="PlaceHolder 1"/>
          <p:cNvSpPr>
            <a:spLocks noGrp="1"/>
          </p:cNvSpPr>
          <p:nvPr>
            <p:ph type="subTitle"/>
          </p:nvPr>
        </p:nvSpPr>
        <p:spPr>
          <a:xfrm>
            <a:off x="650160" y="389160"/>
            <a:ext cx="11703600" cy="7549200"/>
          </a:xfrm>
          <a:prstGeom prst="rect">
            <a:avLst/>
          </a:prstGeom>
          <a:noFill/>
          <a:ln w="0">
            <a:noFill/>
          </a:ln>
        </p:spPr>
        <p:txBody>
          <a:bodyPr lIns="0" rIns="0" tIns="0" bIns="0" anchor="ctr">
            <a:spAutoFit/>
          </a:bodyPr>
          <a:p>
            <a:pPr algn="ctr" defTabSz="584280">
              <a:lnSpc>
                <a:spcPct val="100000"/>
              </a:lnSpc>
              <a:spcBef>
                <a:spcPts val="1191"/>
              </a:spcBef>
              <a:spcAft>
                <a:spcPts val="992"/>
              </a:spcAft>
              <a:tabLst>
                <a:tab algn="l" pos="0"/>
              </a:tabLst>
            </a:pPr>
            <a:endParaRPr b="0" lang="it-IT" sz="2200" strike="noStrike" u="none">
              <a:solidFill>
                <a:srgbClr val="000000"/>
              </a:solidFill>
              <a:effectLst/>
              <a:uFillTx/>
              <a:latin typeface="Arial"/>
            </a:endParaRPr>
          </a:p>
          <a:p>
            <a:pPr algn="ctr" defTabSz="584280">
              <a:lnSpc>
                <a:spcPct val="100000"/>
              </a:lnSpc>
              <a:spcBef>
                <a:spcPts val="1191"/>
              </a:spcBef>
              <a:spcAft>
                <a:spcPts val="992"/>
              </a:spcAft>
              <a:tabLst>
                <a:tab algn="l" pos="0"/>
              </a:tabLst>
            </a:pPr>
            <a:r>
              <a:rPr b="1" lang="it-IT" sz="4000" strike="noStrike" u="none">
                <a:solidFill>
                  <a:srgbClr val="000000"/>
                </a:solidFill>
                <a:effectLst/>
                <a:uFillTx/>
                <a:latin typeface="Freestyle Script"/>
                <a:ea typeface="Helvetica Neue Light"/>
              </a:rPr>
              <a:t>GRAZIE PER L’ATTENZIONE</a:t>
            </a:r>
            <a:endParaRPr b="0" lang="it-IT" sz="4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6"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buNone/>
            </a:pPr>
            <a:endParaRPr b="0" lang="it-IT" sz="2400" strike="noStrike" u="none">
              <a:solidFill>
                <a:srgbClr val="000000"/>
              </a:solidFill>
              <a:effectLst/>
              <a:uFillTx/>
              <a:latin typeface="Helvetica Neue"/>
            </a:endParaRPr>
          </a:p>
        </p:txBody>
      </p:sp>
      <p:sp>
        <p:nvSpPr>
          <p:cNvPr id="187"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spcBef>
                <a:spcPts val="1417"/>
              </a:spcBef>
              <a:buNone/>
            </a:pPr>
            <a:endParaRPr b="0" lang="it-IT" sz="3200" strike="noStrike" u="none">
              <a:solidFill>
                <a:srgbClr val="000000"/>
              </a:solidFill>
              <a:effectLst/>
              <a:uFillTx/>
              <a:latin typeface="Helvetica Neue"/>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buNone/>
            </a:pPr>
            <a:endParaRPr b="0" lang="it-IT" sz="2400" strike="noStrike" u="none">
              <a:solidFill>
                <a:srgbClr val="000000"/>
              </a:solidFill>
              <a:effectLst/>
              <a:uFillTx/>
              <a:latin typeface="Helvetica Neue"/>
            </a:endParaRPr>
          </a:p>
        </p:txBody>
      </p:sp>
      <p:sp>
        <p:nvSpPr>
          <p:cNvPr id="189"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spcBef>
                <a:spcPts val="1417"/>
              </a:spcBef>
              <a:buNone/>
            </a:pPr>
            <a:endParaRPr b="0" lang="it-IT" sz="3200" strike="noStrike" u="none">
              <a:solidFill>
                <a:srgbClr val="000000"/>
              </a:solidFill>
              <a:effectLst/>
              <a:uFillTx/>
              <a:latin typeface="Helvetica Neue"/>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8" name="Schermata 2019-10-30 alle 16.52.17.png 2" descr="Schermata 2019-10-30 alle 16.52.17.png"/>
          <p:cNvPicPr/>
          <p:nvPr/>
        </p:nvPicPr>
        <p:blipFill>
          <a:blip r:embed="rId1"/>
          <a:stretch/>
        </p:blipFill>
        <p:spPr>
          <a:xfrm>
            <a:off x="44280" y="8930160"/>
            <a:ext cx="12915720" cy="495000"/>
          </a:xfrm>
          <a:prstGeom prst="rect">
            <a:avLst/>
          </a:prstGeom>
          <a:noFill/>
          <a:ln w="12700">
            <a:noFill/>
          </a:ln>
        </p:spPr>
      </p:pic>
      <p:sp>
        <p:nvSpPr>
          <p:cNvPr id="59"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buNone/>
            </a:pPr>
            <a:r>
              <a:rPr b="1" lang="it-IT" sz="2400" strike="noStrike" u="none">
                <a:solidFill>
                  <a:srgbClr val="000000"/>
                </a:solidFill>
                <a:effectLst/>
                <a:uFillTx/>
                <a:latin typeface="Arial"/>
              </a:rPr>
              <a:t>RESIDUI ATTIVI</a:t>
            </a:r>
            <a:br>
              <a:rPr sz="2400"/>
            </a:br>
            <a:r>
              <a:rPr b="1" lang="it-IT" sz="2200" strike="noStrike" u="none">
                <a:solidFill>
                  <a:srgbClr val="111111"/>
                </a:solidFill>
                <a:effectLst/>
                <a:uFillTx/>
                <a:latin typeface="Arial"/>
              </a:rPr>
              <a:t>Corte dei conti – Sezione regionale di controllo dell’Abruzzo, nella deliberazione n. 13/2026</a:t>
            </a:r>
            <a:br>
              <a:rPr sz="2400"/>
            </a:br>
            <a:endParaRPr b="0" lang="it-IT" sz="2200" strike="noStrike" u="none">
              <a:solidFill>
                <a:srgbClr val="000000"/>
              </a:solidFill>
              <a:effectLst/>
              <a:uFillTx/>
              <a:latin typeface="Helvetica Neue"/>
            </a:endParaRPr>
          </a:p>
        </p:txBody>
      </p:sp>
      <p:sp>
        <p:nvSpPr>
          <p:cNvPr id="60"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defTabSz="584280">
              <a:lnSpc>
                <a:spcPct val="100000"/>
              </a:lnSpc>
              <a:buNone/>
              <a:tabLst>
                <a:tab algn="l" pos="0"/>
              </a:tabLst>
            </a:pPr>
            <a:r>
              <a:rPr b="0" lang="it-IT" sz="2200" strike="noStrike" u="none">
                <a:solidFill>
                  <a:srgbClr val="000000"/>
                </a:solidFill>
                <a:effectLst/>
                <a:uFillTx/>
                <a:latin typeface="Arial"/>
                <a:ea typeface="Helvetica Neue Light"/>
              </a:rPr>
              <a:t>Ai fini dello stralcio o del mantenimento nel conto del bilancio, l’esigibilità di un residuo attivo va valutata non in astratto (in termini di giuridica fondatezza della pretesa creditoria), ma in concreto (quale effettiva capacità di ottenerne il pagamento da parte del debitore), conservando soltanto quei crediti la cui riscossione possa essere prevista con un “ragionevole grado di certezza”, onde garantire la genuina rappresentazione del risultato di amministrazione.</a:t>
            </a:r>
            <a:endParaRPr b="0" lang="it-IT" sz="2200" strike="noStrike" u="none">
              <a:solidFill>
                <a:srgbClr val="000000"/>
              </a:solidFill>
              <a:effectLst/>
              <a:uFillTx/>
              <a:latin typeface="Arial"/>
            </a:endParaRPr>
          </a:p>
          <a:p>
            <a:pPr indent="0" algn="just" defTabSz="584280">
              <a:lnSpc>
                <a:spcPct val="100000"/>
              </a:lnSpc>
              <a:buNone/>
              <a:tabLst>
                <a:tab algn="l" pos="0"/>
              </a:tabLst>
            </a:pPr>
            <a:endParaRPr b="0" lang="it-IT" sz="2200" strike="noStrike" u="none">
              <a:solidFill>
                <a:srgbClr val="000000"/>
              </a:solidFill>
              <a:effectLst/>
              <a:uFillTx/>
              <a:latin typeface="Arial"/>
            </a:endParaRPr>
          </a:p>
          <a:p>
            <a:pPr indent="0" algn="just">
              <a:lnSpc>
                <a:spcPct val="115000"/>
              </a:lnSpc>
              <a:buNone/>
            </a:pPr>
            <a:r>
              <a:rPr b="0" lang="it-IT" sz="2200" strike="noStrike" u="none">
                <a:solidFill>
                  <a:srgbClr val="000000"/>
                </a:solidFill>
                <a:effectLst/>
                <a:uFillTx/>
                <a:latin typeface="Arial"/>
                <a:ea typeface="Helvetica Neue Light"/>
              </a:rPr>
              <a:t>Le valutazioni relative debbono essere esplicitate nei provvedimenti di ricognizione delle poste attive e passive preordinate all’adozione della deliberazione di riaccertamento ordinario dei residui e debbono basarsi su presupposti oggettivi che giustifichino la fondatezza delle ragioni per le quali non si è ravvisata l’opportunità di operare lo stralcio o di mantenere tali poste attive e passive. </a:t>
            </a:r>
            <a:endParaRPr b="0" lang="it-IT" sz="2200" strike="noStrike" u="none">
              <a:solidFill>
                <a:srgbClr val="111111"/>
              </a:solidFill>
              <a:effectLst/>
              <a:uFillTx/>
              <a:latin typeface="Arial"/>
            </a:endParaRPr>
          </a:p>
          <a:p>
            <a:pPr indent="0" algn="just">
              <a:lnSpc>
                <a:spcPct val="115000"/>
              </a:lnSpc>
              <a:buNone/>
            </a:pPr>
            <a:endParaRPr b="0" lang="it-IT" sz="2200" strike="noStrike" u="none">
              <a:solidFill>
                <a:srgbClr val="111111"/>
              </a:solidFill>
              <a:effectLst/>
              <a:uFillTx/>
              <a:latin typeface="Arial"/>
            </a:endParaRPr>
          </a:p>
          <a:p>
            <a:pPr indent="0" algn="just">
              <a:lnSpc>
                <a:spcPct val="115000"/>
              </a:lnSpc>
              <a:buNone/>
            </a:pPr>
            <a:r>
              <a:rPr b="0" lang="it-IT" sz="2200" strike="noStrike" u="none">
                <a:solidFill>
                  <a:srgbClr val="000000"/>
                </a:solidFill>
                <a:effectLst/>
                <a:uFillTx/>
                <a:latin typeface="Arial"/>
                <a:ea typeface="Helvetica Neue Light"/>
              </a:rPr>
              <a:t>La posizione della magistratura contabile, pur pienamente condivisibile nel merito, andrebbe però calata nella complessità dell’attuale ordinamento contabile, nel quale si incrociano approcci sostanzialistici (come quello qui analizzato) ed altri più formalistici.</a:t>
            </a:r>
            <a:endParaRPr b="0" lang="it-IT" sz="2200" strike="noStrike" u="none">
              <a:solidFill>
                <a:srgbClr val="111111"/>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1" name="Schermata 2019-10-30 alle 16.52.17.png 3" descr="Schermata 2019-10-30 alle 16.52.17.png"/>
          <p:cNvPicPr/>
          <p:nvPr/>
        </p:nvPicPr>
        <p:blipFill>
          <a:blip r:embed="rId1"/>
          <a:stretch/>
        </p:blipFill>
        <p:spPr>
          <a:xfrm>
            <a:off x="44280" y="8930160"/>
            <a:ext cx="12915720" cy="495000"/>
          </a:xfrm>
          <a:prstGeom prst="rect">
            <a:avLst/>
          </a:prstGeom>
          <a:noFill/>
          <a:ln w="12700">
            <a:noFill/>
          </a:ln>
        </p:spPr>
      </p:pic>
      <p:sp>
        <p:nvSpPr>
          <p:cNvPr id="62"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buNone/>
            </a:pPr>
            <a:r>
              <a:rPr b="1" lang="it-IT" sz="2400" strike="noStrike" u="none">
                <a:solidFill>
                  <a:srgbClr val="000000"/>
                </a:solidFill>
                <a:effectLst/>
                <a:uFillTx/>
                <a:latin typeface="Arial"/>
              </a:rPr>
              <a:t>RESIDUI ATTIVI</a:t>
            </a:r>
            <a:r>
              <a:rPr b="0" lang="it-IT" sz="2400" strike="noStrike" u="none">
                <a:solidFill>
                  <a:srgbClr val="000000"/>
                </a:solidFill>
                <a:effectLst/>
                <a:uFillTx/>
                <a:latin typeface="Arial"/>
              </a:rPr>
              <a:t> </a:t>
            </a:r>
            <a:br>
              <a:rPr sz="2400"/>
            </a:br>
            <a:r>
              <a:rPr b="1" lang="it-IT" sz="2200" strike="noStrike" u="none">
                <a:solidFill>
                  <a:srgbClr val="111111"/>
                </a:solidFill>
                <a:effectLst/>
                <a:uFillTx/>
                <a:latin typeface="Arial"/>
              </a:rPr>
              <a:t>Corte dei conti – Sezione regionale di controllo dell’Abruzzo, nella deliberazione n. 13/2026</a:t>
            </a:r>
            <a:endParaRPr b="0" lang="it-IT" sz="2200" strike="noStrike" u="none">
              <a:solidFill>
                <a:srgbClr val="000000"/>
              </a:solidFill>
              <a:effectLst/>
              <a:uFillTx/>
              <a:latin typeface="Helvetica Neue"/>
            </a:endParaRPr>
          </a:p>
        </p:txBody>
      </p:sp>
      <p:sp>
        <p:nvSpPr>
          <p:cNvPr id="63"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defTabSz="584280">
              <a:lnSpc>
                <a:spcPct val="100000"/>
              </a:lnSpc>
              <a:buNone/>
              <a:tabLst>
                <a:tab algn="l" pos="0"/>
              </a:tabLst>
            </a:pPr>
            <a:r>
              <a:rPr b="0" lang="it-IT" sz="2200" strike="noStrike" u="none">
                <a:solidFill>
                  <a:srgbClr val="000000"/>
                </a:solidFill>
                <a:effectLst/>
                <a:uFillTx/>
                <a:latin typeface="Arial"/>
                <a:ea typeface="Helvetica Neue Light"/>
              </a:rPr>
              <a:t>La</a:t>
            </a:r>
            <a:r>
              <a:rPr b="0" lang="it-IT" sz="2200" strike="noStrike" u="none">
                <a:solidFill>
                  <a:srgbClr val="111111"/>
                </a:solidFill>
                <a:effectLst/>
                <a:uFillTx/>
                <a:latin typeface="Arial"/>
                <a:ea typeface="Helvetica Neue Light"/>
              </a:rPr>
              <a:t> materia è disciplinata dall’allegato 4/2 al D. Lgs. 118/2011, che al punto 9.1 distingue in modo chiaro i crediti formalmente riconosciuti come inesigibili da quelli di dubbia e difficile esazione. Mentre i primi vanno stralciati in toto (anche dallo stato patrimoniale), per i secondi il principio applicato impone di coprire il rischio di insoluto con un accantonamento al fondo crediti di dubbia esigibilità. </a:t>
            </a:r>
            <a:endParaRPr b="0" lang="it-IT" sz="2200" strike="noStrike" u="none">
              <a:solidFill>
                <a:srgbClr val="000000"/>
              </a:solidFill>
              <a:effectLst/>
              <a:uFillTx/>
              <a:latin typeface="Times New Roman"/>
            </a:endParaRPr>
          </a:p>
          <a:p>
            <a:pPr indent="0" algn="just" defTabSz="584280">
              <a:lnSpc>
                <a:spcPct val="100000"/>
              </a:lnSpc>
              <a:buNone/>
              <a:tabLst>
                <a:tab algn="l" pos="0"/>
              </a:tabLst>
            </a:pPr>
            <a:r>
              <a:rPr b="0" lang="it-IT" sz="2200" strike="noStrike" u="none">
                <a:solidFill>
                  <a:srgbClr val="111111"/>
                </a:solidFill>
                <a:effectLst/>
                <a:uFillTx/>
                <a:latin typeface="Arial"/>
                <a:ea typeface="Helvetica Neue Light"/>
              </a:rPr>
              <a:t>la valutazione in concreto porta ad una valutazione di una possibile e almeno parziale inesigibilità, ma è altrettanto evidente che </a:t>
            </a:r>
            <a:r>
              <a:rPr b="1" lang="it-IT" sz="2200" strike="noStrike" u="none">
                <a:solidFill>
                  <a:srgbClr val="111111"/>
                </a:solidFill>
                <a:effectLst/>
                <a:uFillTx/>
                <a:latin typeface="Arial"/>
                <a:ea typeface="Helvetica Neue Light"/>
              </a:rPr>
              <a:t>non avrebbe senso mantenere solo i residui per cui vi è la certezza dell’incasso (posto che ne esistano in natura). </a:t>
            </a:r>
            <a:endParaRPr b="0" lang="it-IT" sz="2200" strike="noStrike" u="none">
              <a:solidFill>
                <a:srgbClr val="000000"/>
              </a:solidFill>
              <a:effectLst/>
              <a:uFillTx/>
              <a:latin typeface="Times New Roman"/>
            </a:endParaRPr>
          </a:p>
          <a:p>
            <a:pPr indent="0" algn="ctr" defTabSz="584280">
              <a:lnSpc>
                <a:spcPct val="100000"/>
              </a:lnSpc>
              <a:buNone/>
              <a:tabLst>
                <a:tab algn="l" pos="0"/>
              </a:tabLst>
            </a:pPr>
            <a:endParaRPr b="0" lang="it-IT" sz="2200" strike="noStrike" u="none">
              <a:solidFill>
                <a:srgbClr val="000000"/>
              </a:solidFill>
              <a:effectLst/>
              <a:uFillTx/>
              <a:latin typeface="Times New Roman"/>
            </a:endParaRPr>
          </a:p>
          <a:p>
            <a:pPr indent="0">
              <a:lnSpc>
                <a:spcPct val="115000"/>
              </a:lnSpc>
              <a:buNone/>
            </a:pPr>
            <a:r>
              <a:rPr b="1" lang="it-IT" sz="2200" strike="noStrike" u="none">
                <a:solidFill>
                  <a:srgbClr val="111111"/>
                </a:solidFill>
                <a:effectLst/>
                <a:uFillTx/>
                <a:latin typeface="Arial"/>
                <a:ea typeface="Helvetica Neue Light"/>
              </a:rPr>
              <a:t>l’approccio attuale è quello ormai prevalente basato sulla mera anzianità dei residui, per cui oltre i 3 anni di fatto vi è l’obbligo di stralciare, che diventa quasi ineludibile oltre i 5 anni. In questi casi, qualsiasi motivazione venga indicata in sede di riaccertamento a supporto del mantenimento suscita sospetto e spesso genera richieste istruttorie</a:t>
            </a:r>
            <a:endParaRPr b="0" lang="it-IT" sz="2200" strike="noStrike" u="none">
              <a:solidFill>
                <a:srgbClr val="111111"/>
              </a:solidFill>
              <a:effectLst/>
              <a:uFillTx/>
              <a:latin typeface="raleway;Arial"/>
            </a:endParaRPr>
          </a:p>
          <a:p>
            <a:pPr indent="0" algn="ctr" defTabSz="584280">
              <a:lnSpc>
                <a:spcPct val="100000"/>
              </a:lnSpc>
              <a:buNone/>
              <a:tabLst>
                <a:tab algn="l" pos="0"/>
              </a:tabLst>
            </a:pPr>
            <a:endParaRPr b="0" lang="it-IT" sz="135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4" name="Schermata 2019-10-30 alle 16.52.17.png 4" descr="Schermata 2019-10-30 alle 16.52.17.png"/>
          <p:cNvPicPr/>
          <p:nvPr/>
        </p:nvPicPr>
        <p:blipFill>
          <a:blip r:embed="rId1"/>
          <a:stretch/>
        </p:blipFill>
        <p:spPr>
          <a:xfrm>
            <a:off x="44280" y="8930160"/>
            <a:ext cx="12915720" cy="495000"/>
          </a:xfrm>
          <a:prstGeom prst="rect">
            <a:avLst/>
          </a:prstGeom>
          <a:noFill/>
          <a:ln w="12700">
            <a:noFill/>
          </a:ln>
        </p:spPr>
      </p:pic>
      <p:sp>
        <p:nvSpPr>
          <p:cNvPr id="65"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buNone/>
            </a:pPr>
            <a:r>
              <a:rPr b="1" lang="it-IT" sz="2400" strike="noStrike" u="none">
                <a:solidFill>
                  <a:srgbClr val="000000"/>
                </a:solidFill>
                <a:effectLst/>
                <a:uFillTx/>
                <a:latin typeface="Arial"/>
              </a:rPr>
              <a:t>DEFINIZIONE AGEVOLATA</a:t>
            </a:r>
            <a:br>
              <a:rPr sz="2400"/>
            </a:br>
            <a:r>
              <a:rPr b="1" lang="it-IT" sz="2200" strike="noStrike" u="none">
                <a:solidFill>
                  <a:srgbClr val="000000"/>
                </a:solidFill>
                <a:effectLst/>
                <a:uFillTx/>
                <a:latin typeface="Arial"/>
              </a:rPr>
              <a:t>c</a:t>
            </a:r>
            <a:r>
              <a:rPr b="1" lang="it-IT" sz="2200" strike="noStrike" u="none">
                <a:solidFill>
                  <a:srgbClr val="111111"/>
                </a:solidFill>
                <a:effectLst/>
                <a:uFillTx/>
                <a:latin typeface="Arial"/>
              </a:rPr>
              <a:t>ommi 102-110 della L. 199/2025</a:t>
            </a:r>
            <a:endParaRPr b="1" lang="it-IT" sz="2200" strike="noStrike" u="none">
              <a:solidFill>
                <a:srgbClr val="000000"/>
              </a:solidFill>
              <a:effectLst/>
              <a:uFillTx/>
              <a:latin typeface="Arial"/>
            </a:endParaRPr>
          </a:p>
        </p:txBody>
      </p:sp>
      <p:sp>
        <p:nvSpPr>
          <p:cNvPr id="66"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defTabSz="584280">
              <a:lnSpc>
                <a:spcPct val="100000"/>
              </a:lnSpc>
              <a:buNone/>
              <a:tabLst>
                <a:tab algn="l" pos="0"/>
              </a:tabLst>
            </a:pPr>
            <a:r>
              <a:rPr b="0" lang="it-IT" sz="2200" strike="noStrike" u="none">
                <a:solidFill>
                  <a:srgbClr val="000000"/>
                </a:solidFill>
                <a:effectLst/>
                <a:uFillTx/>
                <a:latin typeface="Arial"/>
                <a:ea typeface="Helvetica Neue Light"/>
              </a:rPr>
              <a:t>Con i commi 102-110 della L. 199/2025 è stata reintrodotta la possibilità per regioni, città metropolitane, province e comuni di disciplinare autonomamente a regime forme di definizione agevolata delle proprie entrate, tributarie e patrimoniali.</a:t>
            </a:r>
            <a:endParaRPr b="0" lang="it-IT" sz="2200" strike="noStrike" u="none">
              <a:solidFill>
                <a:srgbClr val="000000"/>
              </a:solidFill>
              <a:effectLst/>
              <a:uFillTx/>
              <a:latin typeface="Arial"/>
            </a:endParaRPr>
          </a:p>
          <a:p>
            <a:pPr indent="0" algn="just">
              <a:buNone/>
            </a:pPr>
            <a:r>
              <a:rPr b="0" lang="it-IT" sz="2200" strike="noStrike" u="none">
                <a:solidFill>
                  <a:srgbClr val="000000"/>
                </a:solidFill>
                <a:effectLst/>
                <a:uFillTx/>
                <a:latin typeface="Arial"/>
                <a:ea typeface="Helvetica Neue Light"/>
              </a:rPr>
              <a:t>La scelta ora rimane in capo alle singole amministrazioni, che per assumere le proprie decisioni dovranno innanzitutto procedere ad una due diligence interna per individuare se e su quali posizioni intervenire.</a:t>
            </a:r>
            <a:endParaRPr b="0" lang="it-IT" sz="2200" strike="noStrike" u="none">
              <a:solidFill>
                <a:srgbClr val="111111"/>
              </a:solidFill>
              <a:effectLst/>
              <a:uFillTx/>
              <a:latin typeface="Arial"/>
            </a:endParaRPr>
          </a:p>
          <a:p>
            <a:pPr indent="0" algn="just">
              <a:lnSpc>
                <a:spcPct val="115000"/>
              </a:lnSpc>
              <a:buNone/>
            </a:pPr>
            <a:r>
              <a:rPr b="0" lang="it-IT" sz="2200" strike="noStrike" u="none">
                <a:solidFill>
                  <a:srgbClr val="111111"/>
                </a:solidFill>
                <a:effectLst/>
                <a:uFillTx/>
                <a:latin typeface="Arial"/>
                <a:ea typeface="Helvetica Neue Light"/>
              </a:rPr>
              <a:t>Si tratta di una valutazione evidentemente importante, perché occorre valutare con estrema ponderatezza l’impatto finanziario. Da questo punto di vista, è evidente che occorrerà considerare se ed in che misura le entrate condonate siano già state accertate (contabilmente) ed eventualmente i relativi residui attivi siano coperti, in tutto o in parte, dal fondo crediti dubbi esigibilità. </a:t>
            </a:r>
            <a:endParaRPr b="0" lang="it-IT" sz="2200" strike="noStrike" u="none">
              <a:solidFill>
                <a:srgbClr val="111111"/>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7" name="Schermata 2019-10-30 alle 16.52.17.png 5" descr="Schermata 2019-10-30 alle 16.52.17.png"/>
          <p:cNvPicPr/>
          <p:nvPr/>
        </p:nvPicPr>
        <p:blipFill>
          <a:blip r:embed="rId1"/>
          <a:stretch/>
        </p:blipFill>
        <p:spPr>
          <a:xfrm>
            <a:off x="44280" y="8930160"/>
            <a:ext cx="12915720" cy="495000"/>
          </a:xfrm>
          <a:prstGeom prst="rect">
            <a:avLst/>
          </a:prstGeom>
          <a:noFill/>
          <a:ln w="12700">
            <a:noFill/>
          </a:ln>
        </p:spPr>
      </p:pic>
      <p:sp>
        <p:nvSpPr>
          <p:cNvPr id="68"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buNone/>
            </a:pPr>
            <a:r>
              <a:rPr b="1" lang="it-IT" sz="2400" strike="noStrike" u="none">
                <a:solidFill>
                  <a:srgbClr val="000000"/>
                </a:solidFill>
                <a:effectLst/>
                <a:uFillTx/>
                <a:latin typeface="Arial"/>
              </a:rPr>
              <a:t>DEFINIZIONE AGEVOLATA </a:t>
            </a:r>
            <a:br>
              <a:rPr sz="2400"/>
            </a:br>
            <a:r>
              <a:rPr b="1" lang="it-IT" sz="2200" strike="noStrike" u="none">
                <a:solidFill>
                  <a:srgbClr val="000000"/>
                </a:solidFill>
                <a:effectLst/>
                <a:uFillTx/>
                <a:latin typeface="Arial"/>
              </a:rPr>
              <a:t>c</a:t>
            </a:r>
            <a:r>
              <a:rPr b="1" lang="it-IT" sz="2200" strike="noStrike" u="none">
                <a:solidFill>
                  <a:srgbClr val="111111"/>
                </a:solidFill>
                <a:effectLst/>
                <a:uFillTx/>
                <a:latin typeface="Arial"/>
              </a:rPr>
              <a:t>ommi 102-110 della L. 199/2025</a:t>
            </a:r>
            <a:endParaRPr b="0" lang="it-IT" sz="2200" strike="noStrike" u="none">
              <a:solidFill>
                <a:srgbClr val="000000"/>
              </a:solidFill>
              <a:effectLst/>
              <a:uFillTx/>
              <a:latin typeface="Helvetica Neue"/>
            </a:endParaRPr>
          </a:p>
        </p:txBody>
      </p:sp>
      <p:sp>
        <p:nvSpPr>
          <p:cNvPr id="69" name="PlaceHolder 2"/>
          <p:cNvSpPr>
            <a:spLocks noGrp="1"/>
          </p:cNvSpPr>
          <p:nvPr>
            <p:ph/>
          </p:nvPr>
        </p:nvSpPr>
        <p:spPr>
          <a:xfrm>
            <a:off x="650160" y="2282040"/>
            <a:ext cx="11703600" cy="5656320"/>
          </a:xfrm>
          <a:prstGeom prst="rect">
            <a:avLst/>
          </a:prstGeom>
          <a:noFill/>
          <a:ln w="0">
            <a:noFill/>
          </a:ln>
        </p:spPr>
        <p:txBody>
          <a:bodyPr lIns="0" rIns="0" tIns="0" bIns="0" anchor="t">
            <a:normAutofit lnSpcReduction="9999"/>
          </a:bodyPr>
          <a:p>
            <a:pPr indent="0" algn="just" defTabSz="584280">
              <a:lnSpc>
                <a:spcPct val="100000"/>
              </a:lnSpc>
              <a:buNone/>
              <a:tabLst>
                <a:tab algn="l" pos="0"/>
              </a:tabLst>
            </a:pPr>
            <a:r>
              <a:rPr b="0" lang="it-IT" sz="2200" strike="noStrike" u="none">
                <a:solidFill>
                  <a:srgbClr val="000000"/>
                </a:solidFill>
                <a:effectLst/>
                <a:uFillTx/>
                <a:latin typeface="Arial"/>
                <a:ea typeface="Helvetica Neue Light"/>
              </a:rPr>
              <a:t>Nel dettaglio, si possono delineare tre scenari diversi:</a:t>
            </a:r>
            <a:endParaRPr b="0" lang="it-IT" sz="2200" strike="noStrike" u="none">
              <a:solidFill>
                <a:srgbClr val="000000"/>
              </a:solidFill>
              <a:effectLst/>
              <a:uFillTx/>
              <a:latin typeface="Arial"/>
            </a:endParaRPr>
          </a:p>
          <a:p>
            <a:pPr indent="0" algn="just" defTabSz="584280">
              <a:lnSpc>
                <a:spcPct val="100000"/>
              </a:lnSpc>
              <a:buNone/>
              <a:tabLst>
                <a:tab algn="l" pos="0"/>
              </a:tabLst>
            </a:pPr>
            <a:r>
              <a:rPr b="0" lang="it-IT" sz="2200" strike="noStrike" u="none">
                <a:solidFill>
                  <a:srgbClr val="000000"/>
                </a:solidFill>
                <a:effectLst/>
                <a:uFillTx/>
                <a:latin typeface="Arial"/>
                <a:ea typeface="Helvetica Neue Light"/>
              </a:rPr>
              <a:t> </a:t>
            </a:r>
            <a:endParaRPr b="0" lang="it-IT" sz="2200" strike="noStrike" u="none">
              <a:solidFill>
                <a:srgbClr val="000000"/>
              </a:solidFill>
              <a:effectLst/>
              <a:uFillTx/>
              <a:latin typeface="Arial"/>
            </a:endParaRPr>
          </a:p>
          <a:p>
            <a:pPr indent="0" algn="just">
              <a:lnSpc>
                <a:spcPct val="115000"/>
              </a:lnSpc>
              <a:buNone/>
            </a:pPr>
            <a:r>
              <a:rPr b="0" lang="it-IT" sz="2200" strike="noStrike" u="none">
                <a:solidFill>
                  <a:srgbClr val="000000"/>
                </a:solidFill>
                <a:effectLst/>
                <a:uFillTx/>
                <a:latin typeface="Arial"/>
                <a:ea typeface="Helvetica Neue Light"/>
              </a:rPr>
              <a:t>1) Residui stralciati. Come noto, l’allegato 4/2 al dlgs 118/2011 consente al responsabile del servizio finanziario, di cancellare dal conto del bilancio i residui attivi con un’anzianità maggiore di 3 anni. Per i crediti stralciati, la definizione agevolata non potrà avere impatti negativi sul risultato di amministrazione. Operativamente, ricordiamo che, per riscuotere, il principio contabile impone di rettificare in aumento i residui attivi e non di accertare nuove entrate in competenza. </a:t>
            </a:r>
            <a:endParaRPr b="0" lang="it-IT" sz="2200" strike="noStrike" u="none">
              <a:solidFill>
                <a:srgbClr val="111111"/>
              </a:solidFill>
              <a:effectLst/>
              <a:uFillTx/>
              <a:latin typeface="Arial"/>
            </a:endParaRPr>
          </a:p>
          <a:p>
            <a:pPr indent="0" algn="just">
              <a:lnSpc>
                <a:spcPct val="115000"/>
              </a:lnSpc>
              <a:buNone/>
            </a:pPr>
            <a:endParaRPr b="0" lang="it-IT" sz="2200" strike="noStrike" u="none">
              <a:solidFill>
                <a:srgbClr val="111111"/>
              </a:solidFill>
              <a:effectLst/>
              <a:uFillTx/>
              <a:latin typeface="Arial"/>
            </a:endParaRPr>
          </a:p>
          <a:p>
            <a:pPr indent="0" algn="just">
              <a:lnSpc>
                <a:spcPct val="115000"/>
              </a:lnSpc>
              <a:buNone/>
            </a:pPr>
            <a:r>
              <a:rPr b="0" lang="it-IT" sz="2200" strike="noStrike" u="none">
                <a:solidFill>
                  <a:srgbClr val="111111"/>
                </a:solidFill>
                <a:effectLst/>
                <a:uFillTx/>
                <a:latin typeface="Arial"/>
                <a:ea typeface="Helvetica Neue Light"/>
              </a:rPr>
              <a:t>2) Residui interamente svalutati.  Anche laddove la sanatoria riguardi residui attivi coperti al 100% dal fondo crediti di dubbia esigibilità, l’impatto sul risultato sarà sostanzialmente neutrale, perché la riscossione solo parziale del credito sarà compensata dalla cancellazione dell’accantonamento. </a:t>
            </a:r>
            <a:endParaRPr b="0" lang="it-IT" sz="2200" strike="noStrike" u="none">
              <a:solidFill>
                <a:srgbClr val="111111"/>
              </a:solidFill>
              <a:effectLst/>
              <a:uFillTx/>
              <a:latin typeface="Arial"/>
            </a:endParaRPr>
          </a:p>
          <a:p>
            <a:pPr indent="0" algn="just">
              <a:lnSpc>
                <a:spcPct val="115000"/>
              </a:lnSpc>
              <a:buNone/>
            </a:pPr>
            <a:endParaRPr b="0" lang="it-IT" sz="2200" strike="noStrike" u="none">
              <a:solidFill>
                <a:srgbClr val="111111"/>
              </a:solidFill>
              <a:effectLst/>
              <a:uFillTx/>
              <a:latin typeface="Arial"/>
            </a:endParaRPr>
          </a:p>
          <a:p>
            <a:pPr indent="0" algn="just">
              <a:lnSpc>
                <a:spcPct val="115000"/>
              </a:lnSpc>
              <a:buNone/>
            </a:pPr>
            <a:r>
              <a:rPr b="0" lang="it-IT" sz="2200" strike="noStrike" u="none">
                <a:solidFill>
                  <a:srgbClr val="111111"/>
                </a:solidFill>
                <a:effectLst/>
                <a:uFillTx/>
                <a:latin typeface="Arial"/>
                <a:ea typeface="Helvetica Neue Light"/>
              </a:rPr>
              <a:t>3) Residui solo parzialmente stralciati. In tal caso, invece, l’ente registrerà un peggioramento del risultato (poiché il residuo attivo è maggiore del fcde), per cui l’operazione andrà attentamente ponderata.  </a:t>
            </a:r>
            <a:endParaRPr b="0" lang="it-IT" sz="2200" strike="noStrike" u="none">
              <a:solidFill>
                <a:srgbClr val="111111"/>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0" name="Schermata 2019-10-30 alle 16.52.17.png 6" descr="Schermata 2019-10-30 alle 16.52.17.png"/>
          <p:cNvPicPr/>
          <p:nvPr/>
        </p:nvPicPr>
        <p:blipFill>
          <a:blip r:embed="rId1"/>
          <a:stretch/>
        </p:blipFill>
        <p:spPr>
          <a:xfrm>
            <a:off x="44280" y="8930160"/>
            <a:ext cx="12915720" cy="495000"/>
          </a:xfrm>
          <a:prstGeom prst="rect">
            <a:avLst/>
          </a:prstGeom>
          <a:noFill/>
          <a:ln w="12700">
            <a:noFill/>
          </a:ln>
        </p:spPr>
      </p:pic>
      <p:sp>
        <p:nvSpPr>
          <p:cNvPr id="71" name="PlaceHolder 1"/>
          <p:cNvSpPr>
            <a:spLocks noGrp="1"/>
          </p:cNvSpPr>
          <p:nvPr>
            <p:ph type="title"/>
          </p:nvPr>
        </p:nvSpPr>
        <p:spPr>
          <a:xfrm>
            <a:off x="650160" y="389160"/>
            <a:ext cx="11703600" cy="1628280"/>
          </a:xfrm>
          <a:prstGeom prst="rect">
            <a:avLst/>
          </a:prstGeom>
          <a:noFill/>
          <a:ln w="0">
            <a:noFill/>
          </a:ln>
        </p:spPr>
        <p:txBody>
          <a:bodyPr lIns="0" rIns="0" tIns="0" bIns="0" anchor="ctr">
            <a:spAutoFit/>
          </a:bodyPr>
          <a:p>
            <a:pPr indent="0" algn="ctr">
              <a:lnSpc>
                <a:spcPct val="100000"/>
              </a:lnSpc>
              <a:buNone/>
            </a:pPr>
            <a:r>
              <a:rPr b="1" lang="it-IT" sz="2400" strike="noStrike" u="none">
                <a:solidFill>
                  <a:srgbClr val="000000"/>
                </a:solidFill>
                <a:effectLst/>
                <a:uFillTx/>
                <a:latin typeface="Arial"/>
              </a:rPr>
              <a:t>DEFINIZIONE AGEVOLATA </a:t>
            </a:r>
            <a:br>
              <a:rPr sz="2400"/>
            </a:br>
            <a:r>
              <a:rPr b="1" lang="it-IT" sz="2200" strike="noStrike" u="none">
                <a:solidFill>
                  <a:srgbClr val="000000"/>
                </a:solidFill>
                <a:effectLst/>
                <a:uFillTx/>
                <a:latin typeface="Arial"/>
              </a:rPr>
              <a:t>c</a:t>
            </a:r>
            <a:r>
              <a:rPr b="1" lang="it-IT" sz="2200" strike="noStrike" u="none">
                <a:solidFill>
                  <a:srgbClr val="111111"/>
                </a:solidFill>
                <a:effectLst/>
                <a:uFillTx/>
                <a:latin typeface="Arial"/>
              </a:rPr>
              <a:t>ommi 102-110 della L. 199/2025</a:t>
            </a:r>
            <a:endParaRPr b="0" lang="it-IT" sz="2200" strike="noStrike" u="none">
              <a:solidFill>
                <a:srgbClr val="000000"/>
              </a:solidFill>
              <a:effectLst/>
              <a:uFillTx/>
              <a:latin typeface="Helvetica Neue"/>
            </a:endParaRPr>
          </a:p>
        </p:txBody>
      </p:sp>
      <p:sp>
        <p:nvSpPr>
          <p:cNvPr id="72" name="PlaceHolder 2"/>
          <p:cNvSpPr>
            <a:spLocks noGrp="1"/>
          </p:cNvSpPr>
          <p:nvPr>
            <p:ph/>
          </p:nvPr>
        </p:nvSpPr>
        <p:spPr>
          <a:xfrm>
            <a:off x="650160" y="2282040"/>
            <a:ext cx="11703600" cy="5656320"/>
          </a:xfrm>
          <a:prstGeom prst="rect">
            <a:avLst/>
          </a:prstGeom>
          <a:noFill/>
          <a:ln w="0">
            <a:noFill/>
          </a:ln>
        </p:spPr>
        <p:txBody>
          <a:bodyPr lIns="0" rIns="0" tIns="0" bIns="0" anchor="t">
            <a:normAutofit/>
          </a:bodyPr>
          <a:p>
            <a:pPr indent="0" algn="just" defTabSz="584280">
              <a:lnSpc>
                <a:spcPct val="100000"/>
              </a:lnSpc>
              <a:buNone/>
              <a:tabLst>
                <a:tab algn="l" pos="0"/>
              </a:tabLst>
            </a:pPr>
            <a:r>
              <a:rPr b="0" lang="it-IT" sz="2200" strike="noStrike" u="none">
                <a:solidFill>
                  <a:srgbClr val="000000"/>
                </a:solidFill>
                <a:effectLst/>
                <a:uFillTx/>
                <a:latin typeface="Arial"/>
                <a:ea typeface="Helvetica Neue Light"/>
              </a:rPr>
              <a:t>Il legislatore ha previsto anche la possibilità di agire anche su entrate non ancora oggetto di accertamento (fiscale), di fatto introducendo una forma di composizione negoziata.</a:t>
            </a:r>
            <a:endParaRPr b="0" lang="it-IT" sz="2200" strike="noStrike" u="none">
              <a:solidFill>
                <a:srgbClr val="000000"/>
              </a:solidFill>
              <a:effectLst/>
              <a:uFillTx/>
              <a:latin typeface="Arial"/>
            </a:endParaRPr>
          </a:p>
          <a:p>
            <a:pPr indent="0" algn="just">
              <a:lnSpc>
                <a:spcPct val="115000"/>
              </a:lnSpc>
              <a:buNone/>
            </a:pPr>
            <a:endParaRPr b="0" lang="it-IT" sz="2200" strike="noStrike" u="none">
              <a:solidFill>
                <a:srgbClr val="111111"/>
              </a:solidFill>
              <a:effectLst/>
              <a:uFillTx/>
              <a:latin typeface="Arial"/>
            </a:endParaRPr>
          </a:p>
          <a:p>
            <a:pPr indent="0" algn="just">
              <a:lnSpc>
                <a:spcPct val="115000"/>
              </a:lnSpc>
              <a:buNone/>
            </a:pPr>
            <a:r>
              <a:rPr b="0" lang="it-IT" sz="2200" strike="noStrike" u="none">
                <a:solidFill>
                  <a:srgbClr val="111111"/>
                </a:solidFill>
                <a:effectLst/>
                <a:uFillTx/>
                <a:latin typeface="Arial"/>
                <a:ea typeface="Helvetica Neue Light"/>
              </a:rPr>
              <a:t>E’ importante evitare l’effetto condono sulle entrate future, generando nei contribuenti la convinzione di poter beneficiare in futuro di nuove riduzioni. In conclusione, lo strumento della definizione agevolata in sé non pare particolarmente complesso da attuare per le entrate già classificate come di dubbia o difficile esazione e quindi conservate come crediti svalutati. In questa ottica può essere utile per smaltire gli accumuli e migliorare la situazione di cassa, tuttavia non ci si può attendere un grande impatto, visto che di sanatorie in questi anni ne se sono state già introdotte parecchie.</a:t>
            </a:r>
            <a:endParaRPr b="0" lang="it-IT" sz="2200" strike="noStrike" u="none">
              <a:solidFill>
                <a:srgbClr val="111111"/>
              </a:solidFill>
              <a:effectLst/>
              <a:uFillTx/>
              <a:latin typeface="Arial"/>
            </a:endParaRPr>
          </a:p>
          <a:p>
            <a:pPr indent="0" algn="just">
              <a:lnSpc>
                <a:spcPct val="115000"/>
              </a:lnSpc>
              <a:buNone/>
            </a:pPr>
            <a:endParaRPr b="0" lang="it-IT" sz="2200" strike="noStrike" u="none">
              <a:solidFill>
                <a:srgbClr val="111111"/>
              </a:solidFill>
              <a:effectLst/>
              <a:uFillTx/>
              <a:latin typeface="Arial"/>
            </a:endParaRPr>
          </a:p>
          <a:p>
            <a:pPr indent="0" algn="just">
              <a:lnSpc>
                <a:spcPct val="115000"/>
              </a:lnSpc>
              <a:buNone/>
            </a:pPr>
            <a:r>
              <a:rPr b="0" lang="it-IT" sz="2200" strike="noStrike" u="none">
                <a:solidFill>
                  <a:srgbClr val="111111"/>
                </a:solidFill>
                <a:effectLst/>
                <a:uFillTx/>
                <a:latin typeface="Arial"/>
                <a:ea typeface="Helvetica Neue Light"/>
              </a:rPr>
              <a:t>Sarà fondamentale accompagnare le proposte di deliberazione con analisi tecniche puntuali e specifiche per non incappare in una indisponibilità della pretesa, che la normativa impone di condividere con gli organi di revisione economico finanziaria. </a:t>
            </a:r>
            <a:endParaRPr b="0" lang="it-IT" sz="2200" strike="noStrike" u="none">
              <a:solidFill>
                <a:srgbClr val="111111"/>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pitchFamily="0" charset="1"/>
        <a:ea typeface="Helvetica Neue Medium" pitchFamily="0" charset="1"/>
        <a:cs typeface="Helvetica Neue Medium" pitchFamily="0" charset="1"/>
      </a:majorFont>
      <a:minorFont>
        <a:latin typeface="Helvetica Neue Medium" pitchFamily="0" charset="1"/>
        <a:ea typeface="Helvetica Neue Medium" pitchFamily="0" charset="1"/>
        <a:cs typeface="Helvetica Neue Medium"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364</TotalTime>
  <Application>LibreOffice/25.2.7.2$Windows_X86_64 LibreOffice_project/5cbfd1ab6520636bb5f7b99185aa69bd7456825d</Application>
  <AppVersion>15.0000</AppVersion>
  <Words>14</Words>
  <Paragraphs>4</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Amelia</dc:creator>
  <dc:description/>
  <dc:language>it-IT</dc:language>
  <cp:lastModifiedBy/>
  <dcterms:modified xsi:type="dcterms:W3CDTF">2026-03-11T01:38:53Z</dcterms:modified>
  <cp:revision>44</cp:revision>
  <dc:subject/>
  <dc:title>Presentazione standard di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Personalizzato</vt:lpwstr>
  </property>
  <property fmtid="{D5CDD505-2E9C-101B-9397-08002B2CF9AE}" pid="3" name="Slides">
    <vt:i4>3</vt:i4>
  </property>
</Properties>
</file>